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7"/>
  </p:notesMasterIdLst>
  <p:sldIdLst>
    <p:sldId id="256" r:id="rId2"/>
    <p:sldId id="257" r:id="rId3"/>
    <p:sldId id="275" r:id="rId4"/>
    <p:sldId id="276" r:id="rId5"/>
    <p:sldId id="258" r:id="rId6"/>
    <p:sldId id="278" r:id="rId7"/>
    <p:sldId id="279" r:id="rId8"/>
    <p:sldId id="277" r:id="rId9"/>
    <p:sldId id="280" r:id="rId10"/>
    <p:sldId id="281" r:id="rId11"/>
    <p:sldId id="285" r:id="rId12"/>
    <p:sldId id="283" r:id="rId13"/>
    <p:sldId id="287" r:id="rId14"/>
    <p:sldId id="288" r:id="rId15"/>
    <p:sldId id="289" r:id="rId16"/>
    <p:sldId id="284" r:id="rId17"/>
    <p:sldId id="290" r:id="rId18"/>
    <p:sldId id="291" r:id="rId19"/>
    <p:sldId id="259" r:id="rId20"/>
    <p:sldId id="292" r:id="rId21"/>
    <p:sldId id="294" r:id="rId22"/>
    <p:sldId id="293" r:id="rId23"/>
    <p:sldId id="260" r:id="rId24"/>
    <p:sldId id="295" r:id="rId25"/>
    <p:sldId id="297" r:id="rId26"/>
    <p:sldId id="296" r:id="rId27"/>
    <p:sldId id="298" r:id="rId28"/>
    <p:sldId id="299" r:id="rId29"/>
    <p:sldId id="300" r:id="rId30"/>
    <p:sldId id="301" r:id="rId31"/>
    <p:sldId id="302" r:id="rId32"/>
    <p:sldId id="303" r:id="rId33"/>
    <p:sldId id="304" r:id="rId34"/>
    <p:sldId id="305" r:id="rId35"/>
    <p:sldId id="261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314" r:id="rId45"/>
    <p:sldId id="315" r:id="rId46"/>
    <p:sldId id="316" r:id="rId47"/>
    <p:sldId id="317" r:id="rId48"/>
    <p:sldId id="318" r:id="rId49"/>
    <p:sldId id="319" r:id="rId50"/>
    <p:sldId id="262" r:id="rId51"/>
    <p:sldId id="339" r:id="rId52"/>
    <p:sldId id="340" r:id="rId53"/>
    <p:sldId id="341" r:id="rId54"/>
    <p:sldId id="342" r:id="rId55"/>
    <p:sldId id="343" r:id="rId56"/>
    <p:sldId id="344" r:id="rId57"/>
    <p:sldId id="345" r:id="rId58"/>
    <p:sldId id="263" r:id="rId59"/>
    <p:sldId id="320" r:id="rId60"/>
    <p:sldId id="321" r:id="rId61"/>
    <p:sldId id="323" r:id="rId62"/>
    <p:sldId id="322" r:id="rId63"/>
    <p:sldId id="346" r:id="rId64"/>
    <p:sldId id="264" r:id="rId65"/>
    <p:sldId id="324" r:id="rId66"/>
    <p:sldId id="325" r:id="rId67"/>
    <p:sldId id="327" r:id="rId68"/>
    <p:sldId id="328" r:id="rId69"/>
    <p:sldId id="329" r:id="rId70"/>
    <p:sldId id="332" r:id="rId71"/>
    <p:sldId id="335" r:id="rId72"/>
    <p:sldId id="333" r:id="rId73"/>
    <p:sldId id="334" r:id="rId74"/>
    <p:sldId id="336" r:id="rId75"/>
    <p:sldId id="338" r:id="rId76"/>
    <p:sldId id="266" r:id="rId77"/>
    <p:sldId id="347" r:id="rId78"/>
    <p:sldId id="348" r:id="rId79"/>
    <p:sldId id="349" r:id="rId80"/>
    <p:sldId id="351" r:id="rId81"/>
    <p:sldId id="350" r:id="rId82"/>
    <p:sldId id="267" r:id="rId83"/>
    <p:sldId id="354" r:id="rId84"/>
    <p:sldId id="269" r:id="rId85"/>
    <p:sldId id="352" r:id="rId86"/>
  </p:sldIdLst>
  <p:sldSz cx="18288000" cy="10287000"/>
  <p:notesSz cx="7315200" cy="9601200"/>
  <p:embeddedFontLst>
    <p:embeddedFont>
      <p:font typeface="新細明體" panose="02020500000000000000" pitchFamily="18" charset="-120"/>
      <p:regular r:id="rId88"/>
    </p:embeddedFont>
    <p:embeddedFont>
      <p:font typeface="Calibri" panose="020F0502020204030204" pitchFamily="34" charset="0"/>
      <p:regular r:id="rId89"/>
      <p:bold r:id="rId90"/>
      <p:italic r:id="rId91"/>
      <p:boldItalic r:id="rId92"/>
    </p:embeddedFont>
    <p:embeddedFont>
      <p:font typeface="Cambria Math" panose="02040503050406030204" pitchFamily="18" charset="0"/>
      <p:regular r:id="rId93"/>
    </p:embeddedFont>
    <p:embeddedFont>
      <p:font typeface="Open Sauce" panose="020B0604020202020204" charset="0"/>
      <p:regular r:id="rId94"/>
    </p:embeddedFont>
    <p:embeddedFont>
      <p:font typeface="Raleway Heavy" panose="020B0604020202020204" charset="0"/>
      <p:regular r:id="rId9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85E5"/>
    <a:srgbClr val="E61C71"/>
    <a:srgbClr val="5763CF"/>
    <a:srgbClr val="F4ACBB"/>
    <a:srgbClr val="8727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06" autoAdjust="0"/>
    <p:restoredTop sz="89804" autoAdjust="0"/>
  </p:normalViewPr>
  <p:slideViewPr>
    <p:cSldViewPr>
      <p:cViewPr varScale="1">
        <p:scale>
          <a:sx n="40" d="100"/>
          <a:sy n="40" d="100"/>
        </p:scale>
        <p:origin x="77" y="2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3.fntdata"/><Relationship Id="rId95" Type="http://schemas.openxmlformats.org/officeDocument/2006/relationships/font" Target="fonts/font8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1.fntdata"/><Relationship Id="rId91" Type="http://schemas.openxmlformats.org/officeDocument/2006/relationships/font" Target="fonts/font4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7.fntdata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6.fntdata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FFE31C2A-5953-4FF9-BDF0-749FB35A5D54}" type="datetimeFigureOut">
              <a:rPr lang="zh-TW" altLang="en-US" smtClean="0"/>
              <a:t>2024/5/26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064B0AF-06D8-41EF-9D49-FD28A39364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7998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00259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4217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01436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31239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7412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7952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6962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54067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18428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67666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0226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95232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4110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69960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23017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84133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85191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14600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86159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53514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00248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9893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0048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57445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1490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81144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7086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61523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64352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4241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93887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99009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6082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53154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08411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50833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9278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02734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82297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35559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38227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24016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59626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2392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85202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8626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97259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35860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87971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43411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4064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2897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75787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110762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3192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008063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38446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006977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205517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774270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539686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51435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72891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898397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408245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3818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553926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03574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704748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661925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370651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308989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422818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26619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819312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183451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7966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871400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542667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10981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323983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338737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171314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0485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4B0AF-06D8-41EF-9D49-FD28A3936481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9670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7B298-6E89-4840-B282-7F05A69EC624}" type="datetime1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5D898-9ADA-464F-8BDB-082A130A06BD}" type="datetime1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1428A-5EDE-4679-BD41-6438D0A8D682}" type="datetime1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EFFB2-6656-480C-8491-6B68A0151391}" type="datetime1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BA01-3D85-495F-91E3-C920E0DDE8C5}" type="datetime1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4BA6-8E95-42EB-A6C2-E56292E72FB4}" type="datetime1">
              <a:rPr lang="en-US" smtClean="0"/>
              <a:t>5/26/2024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1532E-3BF2-44F3-A116-12CC63383FBD}" type="datetime1">
              <a:rPr lang="en-US" smtClean="0"/>
              <a:t>5/26/2024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826DF-EE13-4F31-B623-B4AB1176E997}" type="datetime1">
              <a:rPr lang="en-US" smtClean="0"/>
              <a:t>5/26/2024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0491E-8FB9-4205-8592-CE177097BFB6}" type="datetime1">
              <a:rPr lang="en-US" smtClean="0"/>
              <a:t>5/26/2024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E9E27-A8DC-44F2-B91C-7AD9EE18B6A1}" type="datetime1">
              <a:rPr lang="en-US" smtClean="0"/>
              <a:t>5/26/2024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600A1-FD89-466B-A40A-BF4A3241AAB7}" type="datetime1">
              <a:rPr lang="en-US" smtClean="0"/>
              <a:t>5/26/2024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3B444-9EBA-4B7C-AE79-7B59191789A0}" type="datetime1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8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9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80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2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2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4.jpe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6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8.jp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14.png"/><Relationship Id="rId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11.sv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9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7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9.gif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31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320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30.png"/><Relationship Id="rId5" Type="http://schemas.openxmlformats.org/officeDocument/2006/relationships/image" Target="../media/image8.png"/><Relationship Id="rId15" Type="http://schemas.openxmlformats.org/officeDocument/2006/relationships/image" Target="../media/image32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Relationship Id="rId14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35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36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37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38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1.svg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33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40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3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42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6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39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3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410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45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46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40.jpe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48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50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52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530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55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57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59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5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6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56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63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58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61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67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62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6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7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600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71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72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73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71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7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26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730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65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66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68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70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69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7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80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81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71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75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83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8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7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85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86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87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7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88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7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7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736500">
            <a:off x="14926355" y="-3879711"/>
            <a:ext cx="8209026" cy="8229600"/>
          </a:xfrm>
          <a:custGeom>
            <a:avLst/>
            <a:gdLst/>
            <a:ahLst/>
            <a:cxnLst/>
            <a:rect l="l" t="t" r="r" b="b"/>
            <a:pathLst>
              <a:path w="8209026" h="8229600">
                <a:moveTo>
                  <a:pt x="0" y="0"/>
                </a:moveTo>
                <a:lnTo>
                  <a:pt x="8209026" y="0"/>
                </a:lnTo>
                <a:lnTo>
                  <a:pt x="820902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9761825">
            <a:off x="10125073" y="-6656500"/>
            <a:ext cx="10931522" cy="10958920"/>
          </a:xfrm>
          <a:custGeom>
            <a:avLst/>
            <a:gdLst/>
            <a:ahLst/>
            <a:cxnLst/>
            <a:rect l="l" t="t" r="r" b="b"/>
            <a:pathLst>
              <a:path w="10931522" h="10958920">
                <a:moveTo>
                  <a:pt x="0" y="0"/>
                </a:moveTo>
                <a:lnTo>
                  <a:pt x="10931522" y="0"/>
                </a:lnTo>
                <a:lnTo>
                  <a:pt x="10931522" y="10958919"/>
                </a:lnTo>
                <a:lnTo>
                  <a:pt x="0" y="109589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7725945">
            <a:off x="11850087" y="5566114"/>
            <a:ext cx="8209026" cy="8229600"/>
          </a:xfrm>
          <a:custGeom>
            <a:avLst/>
            <a:gdLst/>
            <a:ahLst/>
            <a:cxnLst/>
            <a:rect l="l" t="t" r="r" b="b"/>
            <a:pathLst>
              <a:path w="8209026" h="8229600">
                <a:moveTo>
                  <a:pt x="0" y="0"/>
                </a:moveTo>
                <a:lnTo>
                  <a:pt x="8209026" y="0"/>
                </a:lnTo>
                <a:lnTo>
                  <a:pt x="820902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811841">
            <a:off x="14640332" y="-1114650"/>
            <a:ext cx="5237936" cy="3470133"/>
          </a:xfrm>
          <a:custGeom>
            <a:avLst/>
            <a:gdLst/>
            <a:ahLst/>
            <a:cxnLst/>
            <a:rect l="l" t="t" r="r" b="b"/>
            <a:pathLst>
              <a:path w="5237936" h="3470133">
                <a:moveTo>
                  <a:pt x="0" y="0"/>
                </a:moveTo>
                <a:lnTo>
                  <a:pt x="5237936" y="0"/>
                </a:lnTo>
                <a:lnTo>
                  <a:pt x="5237936" y="3470132"/>
                </a:lnTo>
                <a:lnTo>
                  <a:pt x="0" y="34701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/>
          <p:cNvSpPr/>
          <p:nvPr/>
        </p:nvSpPr>
        <p:spPr>
          <a:xfrm rot="-9761825">
            <a:off x="-3169892" y="-8020377"/>
            <a:ext cx="10931522" cy="10958920"/>
          </a:xfrm>
          <a:custGeom>
            <a:avLst/>
            <a:gdLst/>
            <a:ahLst/>
            <a:cxnLst/>
            <a:rect l="l" t="t" r="r" b="b"/>
            <a:pathLst>
              <a:path w="10931522" h="10958920">
                <a:moveTo>
                  <a:pt x="0" y="0"/>
                </a:moveTo>
                <a:lnTo>
                  <a:pt x="10931522" y="0"/>
                </a:lnTo>
                <a:lnTo>
                  <a:pt x="10931522" y="10958920"/>
                </a:lnTo>
                <a:lnTo>
                  <a:pt x="0" y="109589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6447781" y="240787"/>
            <a:ext cx="8427276" cy="9017513"/>
          </a:xfrm>
          <a:custGeom>
            <a:avLst/>
            <a:gdLst/>
            <a:ahLst/>
            <a:cxnLst/>
            <a:rect l="l" t="t" r="r" b="b"/>
            <a:pathLst>
              <a:path w="8427276" h="9017513">
                <a:moveTo>
                  <a:pt x="0" y="0"/>
                </a:moveTo>
                <a:lnTo>
                  <a:pt x="8427276" y="0"/>
                </a:lnTo>
                <a:lnTo>
                  <a:pt x="8427276" y="9017513"/>
                </a:lnTo>
                <a:lnTo>
                  <a:pt x="0" y="90175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6202038">
            <a:off x="-1714524" y="-4450845"/>
            <a:ext cx="9557541" cy="10226941"/>
          </a:xfrm>
          <a:custGeom>
            <a:avLst/>
            <a:gdLst/>
            <a:ahLst/>
            <a:cxnLst/>
            <a:rect l="l" t="t" r="r" b="b"/>
            <a:pathLst>
              <a:path w="9557541" h="10226941">
                <a:moveTo>
                  <a:pt x="0" y="0"/>
                </a:moveTo>
                <a:lnTo>
                  <a:pt x="9557541" y="0"/>
                </a:lnTo>
                <a:lnTo>
                  <a:pt x="9557541" y="10226940"/>
                </a:lnTo>
                <a:lnTo>
                  <a:pt x="0" y="102269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1837549" y="-1448867"/>
            <a:ext cx="5732498" cy="5732498"/>
          </a:xfrm>
          <a:custGeom>
            <a:avLst/>
            <a:gdLst/>
            <a:ahLst/>
            <a:cxnLst/>
            <a:rect l="l" t="t" r="r" b="b"/>
            <a:pathLst>
              <a:path w="5732498" h="5732498">
                <a:moveTo>
                  <a:pt x="0" y="0"/>
                </a:moveTo>
                <a:lnTo>
                  <a:pt x="5732498" y="0"/>
                </a:lnTo>
                <a:lnTo>
                  <a:pt x="5732498" y="5732497"/>
                </a:lnTo>
                <a:lnTo>
                  <a:pt x="0" y="57324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221842">
            <a:off x="-3081512" y="404201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5171519" y="8790332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998467" y="-1448867"/>
            <a:ext cx="2579066" cy="2579066"/>
          </a:xfrm>
          <a:custGeom>
            <a:avLst/>
            <a:gdLst/>
            <a:ahLst/>
            <a:cxnLst/>
            <a:rect l="l" t="t" r="r" b="b"/>
            <a:pathLst>
              <a:path w="2579066" h="2579066">
                <a:moveTo>
                  <a:pt x="0" y="0"/>
                </a:moveTo>
                <a:lnTo>
                  <a:pt x="2579066" y="0"/>
                </a:lnTo>
                <a:lnTo>
                  <a:pt x="2579066" y="2579066"/>
                </a:lnTo>
                <a:lnTo>
                  <a:pt x="0" y="25790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4340577" y="5432630"/>
            <a:ext cx="6467999" cy="639936"/>
            <a:chOff x="0" y="0"/>
            <a:chExt cx="752416" cy="184135"/>
          </a:xfrm>
          <a:solidFill>
            <a:srgbClr val="E61C71"/>
          </a:solidFill>
        </p:grpSpPr>
        <p:sp>
          <p:nvSpPr>
            <p:cNvPr id="21" name="Freeform 21"/>
            <p:cNvSpPr/>
            <p:nvPr/>
          </p:nvSpPr>
          <p:spPr>
            <a:xfrm>
              <a:off x="0" y="0"/>
              <a:ext cx="752416" cy="184135"/>
            </a:xfrm>
            <a:custGeom>
              <a:avLst/>
              <a:gdLst/>
              <a:ahLst/>
              <a:cxnLst/>
              <a:rect l="l" t="t" r="r" b="b"/>
              <a:pathLst>
                <a:path w="752416" h="184135">
                  <a:moveTo>
                    <a:pt x="0" y="0"/>
                  </a:moveTo>
                  <a:lnTo>
                    <a:pt x="752416" y="0"/>
                  </a:lnTo>
                  <a:lnTo>
                    <a:pt x="752416" y="184135"/>
                  </a:lnTo>
                  <a:lnTo>
                    <a:pt x="0" y="184135"/>
                  </a:lnTo>
                  <a:close/>
                </a:path>
              </a:pathLst>
            </a:custGeom>
            <a:grpFill/>
            <a:ln>
              <a:solidFill>
                <a:srgbClr val="E61C71"/>
              </a:solidFill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752416" cy="231760"/>
            </a:xfrm>
            <a:prstGeom prst="rect">
              <a:avLst/>
            </a:prstGeom>
            <a:grpFill/>
            <a:ln>
              <a:solidFill>
                <a:srgbClr val="E61C71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>
            <a:off x="7131586" y="2335100"/>
            <a:ext cx="4687556" cy="0"/>
          </a:xfrm>
          <a:prstGeom prst="line">
            <a:avLst/>
          </a:prstGeom>
          <a:ln w="152400" cap="flat">
            <a:solidFill>
              <a:srgbClr val="E61C7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11224637" y="5770508"/>
            <a:ext cx="4687556" cy="0"/>
          </a:xfrm>
          <a:prstGeom prst="line">
            <a:avLst/>
          </a:prstGeom>
          <a:ln w="152400" cap="flat">
            <a:solidFill>
              <a:srgbClr val="F4AC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26"/>
          <p:cNvSpPr txBox="1"/>
          <p:nvPr/>
        </p:nvSpPr>
        <p:spPr>
          <a:xfrm>
            <a:off x="4340577" y="5384576"/>
            <a:ext cx="6467999" cy="562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74"/>
              </a:lnSpc>
              <a:spcBef>
                <a:spcPct val="0"/>
              </a:spcBef>
            </a:pPr>
            <a:r>
              <a:rPr lang="en-US" sz="3410" dirty="0">
                <a:solidFill>
                  <a:srgbClr val="FFFFFF"/>
                </a:solidFill>
                <a:latin typeface="Open Sauce"/>
              </a:rPr>
              <a:t>Dr. Olga </a:t>
            </a:r>
            <a:r>
              <a:rPr lang="en-US" sz="3410" dirty="0" err="1">
                <a:solidFill>
                  <a:srgbClr val="FFFFFF"/>
                </a:solidFill>
                <a:latin typeface="Open Sauce"/>
              </a:rPr>
              <a:t>Korosteleva</a:t>
            </a:r>
            <a:r>
              <a:rPr lang="en-US" sz="3410" dirty="0">
                <a:solidFill>
                  <a:srgbClr val="FFFFFF"/>
                </a:solidFill>
                <a:latin typeface="Open Sauce"/>
              </a:rPr>
              <a:t>, CSULB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6A39D3B0-A0FC-43E5-941E-6C28CB8A9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28" name="TextBox 5">
            <a:extLst>
              <a:ext uri="{FF2B5EF4-FFF2-40B4-BE49-F238E27FC236}">
                <a16:creationId xmlns:a16="http://schemas.microsoft.com/office/drawing/2014/main" id="{3DC58E6B-B4D6-4293-87BA-34AA17EF7BD0}"/>
              </a:ext>
            </a:extLst>
          </p:cNvPr>
          <p:cNvSpPr txBox="1"/>
          <p:nvPr/>
        </p:nvSpPr>
        <p:spPr>
          <a:xfrm>
            <a:off x="3328116" y="2414096"/>
            <a:ext cx="13696264" cy="28250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6500" dirty="0">
                <a:latin typeface="Raleway Heavy"/>
              </a:rPr>
              <a:t>Supervised Machine Learning Techniques with 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157FC9C-03C2-4B51-A234-51E6B186126C}"/>
              </a:ext>
            </a:extLst>
          </p:cNvPr>
          <p:cNvSpPr/>
          <p:nvPr/>
        </p:nvSpPr>
        <p:spPr>
          <a:xfrm>
            <a:off x="9280143" y="6469958"/>
            <a:ext cx="7038513" cy="680558"/>
          </a:xfrm>
          <a:prstGeom prst="rect">
            <a:avLst/>
          </a:prstGeom>
          <a:solidFill>
            <a:srgbClr val="87279D"/>
          </a:solidFill>
          <a:ln>
            <a:solidFill>
              <a:srgbClr val="8727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A9D1B7-5D27-46ED-AD12-42CE26AAECF5}"/>
              </a:ext>
            </a:extLst>
          </p:cNvPr>
          <p:cNvSpPr txBox="1"/>
          <p:nvPr/>
        </p:nvSpPr>
        <p:spPr>
          <a:xfrm>
            <a:off x="9416286" y="6514983"/>
            <a:ext cx="7038513" cy="617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0" dirty="0">
                <a:solidFill>
                  <a:schemeClr val="bg1"/>
                </a:solidFill>
                <a:latin typeface="Open Sauce" panose="020B0604020202020204" charset="0"/>
              </a:rPr>
              <a:t>SoCal R Users Group Workshop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73EB2D6-C00F-4346-9A51-637564C4DBBB}"/>
              </a:ext>
            </a:extLst>
          </p:cNvPr>
          <p:cNvSpPr/>
          <p:nvPr/>
        </p:nvSpPr>
        <p:spPr>
          <a:xfrm>
            <a:off x="11072869" y="7687178"/>
            <a:ext cx="3405131" cy="711335"/>
          </a:xfrm>
          <a:prstGeom prst="rect">
            <a:avLst/>
          </a:prstGeom>
          <a:solidFill>
            <a:srgbClr val="6085E5"/>
          </a:solidFill>
          <a:ln>
            <a:solidFill>
              <a:srgbClr val="6085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FAC1132-ACAF-4DB4-9A94-5DE34AAFBC5F}"/>
              </a:ext>
            </a:extLst>
          </p:cNvPr>
          <p:cNvSpPr txBox="1"/>
          <p:nvPr/>
        </p:nvSpPr>
        <p:spPr>
          <a:xfrm>
            <a:off x="11224637" y="7762980"/>
            <a:ext cx="3270197" cy="617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0" dirty="0">
                <a:solidFill>
                  <a:schemeClr val="bg1"/>
                </a:solidFill>
                <a:latin typeface="Open Sauce" panose="020B0604020202020204" charset="0"/>
              </a:rPr>
              <a:t>May 25, 2024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10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C4552FD6-6C3A-4895-AA72-AA97442B83FA}"/>
              </a:ext>
            </a:extLst>
          </p:cNvPr>
          <p:cNvSpPr/>
          <p:nvPr/>
        </p:nvSpPr>
        <p:spPr>
          <a:xfrm>
            <a:off x="611342" y="703520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DD4D90-F699-4F84-86E6-C5AE620D7C9E}"/>
              </a:ext>
            </a:extLst>
          </p:cNvPr>
          <p:cNvSpPr txBox="1"/>
          <p:nvPr/>
        </p:nvSpPr>
        <p:spPr>
          <a:xfrm>
            <a:off x="724771" y="2508359"/>
            <a:ext cx="16838457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For the </a:t>
            </a:r>
            <a:r>
              <a:rPr lang="en-US" sz="4500" b="1" dirty="0"/>
              <a:t>regression problem </a:t>
            </a:r>
            <a:r>
              <a:rPr lang="en-US" sz="4500" dirty="0"/>
              <a:t>(continuous target variable), the </a:t>
            </a:r>
            <a:r>
              <a:rPr lang="en-US" sz="4500" b="1" dirty="0"/>
              <a:t>prediction accuracy </a:t>
            </a:r>
            <a:r>
              <a:rPr lang="en-US" sz="4500" dirty="0"/>
              <a:t>is the proportion of predicted values that lie within 10%, 15%, and 20% of the actual values.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For the </a:t>
            </a:r>
            <a:r>
              <a:rPr lang="en-US" sz="4500" b="1" dirty="0"/>
              <a:t>classification problem (bi or </a:t>
            </a:r>
            <a:r>
              <a:rPr lang="en-US" sz="4500" b="1" dirty="0" err="1"/>
              <a:t>milti</a:t>
            </a:r>
            <a:r>
              <a:rPr lang="en-US" sz="4500" b="1" dirty="0"/>
              <a:t>)</a:t>
            </a:r>
            <a:r>
              <a:rPr lang="en-US" sz="4500" dirty="0"/>
              <a:t>, prediction is given as the </a:t>
            </a:r>
            <a:r>
              <a:rPr lang="en-US" sz="4500" b="1" dirty="0"/>
              <a:t>probability</a:t>
            </a:r>
            <a:r>
              <a:rPr lang="en-US" sz="4500" dirty="0"/>
              <a:t> of each class, so the class with the </a:t>
            </a:r>
            <a:r>
              <a:rPr lang="en-US" sz="4500" b="1" dirty="0"/>
              <a:t>highest predicted probability</a:t>
            </a:r>
            <a:r>
              <a:rPr lang="en-US" sz="4500" dirty="0"/>
              <a:t> is assumed to be the </a:t>
            </a:r>
            <a:r>
              <a:rPr lang="en-US" sz="4500" b="1" dirty="0"/>
              <a:t>predicted class</a:t>
            </a:r>
            <a:r>
              <a:rPr lang="en-US" sz="4500" dirty="0"/>
              <a:t>. The </a:t>
            </a:r>
            <a:r>
              <a:rPr lang="en-US" sz="4500" b="1" dirty="0"/>
              <a:t>accuracy</a:t>
            </a:r>
            <a:r>
              <a:rPr lang="en-US" sz="4500" dirty="0"/>
              <a:t> in this case is the </a:t>
            </a:r>
            <a:r>
              <a:rPr lang="en-US" sz="4500" b="1" dirty="0"/>
              <a:t>proportion of classes </a:t>
            </a:r>
            <a:r>
              <a:rPr lang="en-US" sz="4500" dirty="0"/>
              <a:t>predicted </a:t>
            </a:r>
            <a:r>
              <a:rPr lang="en-US" sz="4500" b="1" dirty="0"/>
              <a:t>correctly</a:t>
            </a:r>
            <a:r>
              <a:rPr lang="en-US" sz="4500" dirty="0"/>
              <a:t>.</a:t>
            </a:r>
          </a:p>
          <a:p>
            <a:endParaRPr lang="en-US" sz="4500" dirty="0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6E29FD66-5795-4D00-B1B7-536C997A17E7}"/>
              </a:ext>
            </a:extLst>
          </p:cNvPr>
          <p:cNvSpPr txBox="1"/>
          <p:nvPr/>
        </p:nvSpPr>
        <p:spPr>
          <a:xfrm>
            <a:off x="990600" y="449604"/>
            <a:ext cx="10590775" cy="1003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1.   Decision Tree (cont.)</a:t>
            </a:r>
          </a:p>
        </p:txBody>
      </p:sp>
    </p:spTree>
    <p:extLst>
      <p:ext uri="{BB962C8B-B14F-4D97-AF65-F5344CB8AC3E}">
        <p14:creationId xmlns:p14="http://schemas.microsoft.com/office/powerpoint/2010/main" val="327632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11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C4552FD6-6C3A-4895-AA72-AA97442B83FA}"/>
              </a:ext>
            </a:extLst>
          </p:cNvPr>
          <p:cNvSpPr/>
          <p:nvPr/>
        </p:nvSpPr>
        <p:spPr>
          <a:xfrm>
            <a:off x="611342" y="703520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DD4D90-F699-4F84-86E6-C5AE620D7C9E}"/>
                  </a:ext>
                </a:extLst>
              </p:cNvPr>
              <p:cNvSpPr txBox="1"/>
              <p:nvPr/>
            </p:nvSpPr>
            <p:spPr>
              <a:xfrm>
                <a:off x="1115222" y="2857842"/>
                <a:ext cx="16838457" cy="4571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For </a:t>
                </a:r>
                <a:r>
                  <a:rPr lang="en-US" sz="4500" b="1" dirty="0"/>
                  <a:t>all decision trees </a:t>
                </a:r>
                <a:r>
                  <a:rPr lang="en-US" sz="4500" dirty="0"/>
                  <a:t>(regression or classification), the splitting procedure is based on </a:t>
                </a:r>
                <a:r>
                  <a:rPr lang="en-US" sz="4500" b="1" dirty="0"/>
                  <a:t>minimizing</a:t>
                </a:r>
                <a:r>
                  <a:rPr lang="en-US" sz="4500" dirty="0"/>
                  <a:t> some </a:t>
                </a:r>
                <a:r>
                  <a:rPr lang="en-US" sz="4500" b="1" dirty="0"/>
                  <a:t>quantity</a:t>
                </a:r>
                <a:r>
                  <a:rPr lang="en-US" sz="4500" dirty="0"/>
                  <a:t>.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Each split in a  </a:t>
                </a:r>
                <a:r>
                  <a:rPr lang="en-US" sz="4500" b="1" dirty="0"/>
                  <a:t>regression tree </a:t>
                </a:r>
                <a:r>
                  <a:rPr lang="en-US" sz="4500" dirty="0"/>
                  <a:t>minimizes the </a:t>
                </a:r>
                <a:r>
                  <a:rPr lang="en-US" sz="4500" b="1" dirty="0"/>
                  <a:t>residual</a:t>
                </a:r>
                <a:r>
                  <a:rPr lang="en-US" sz="4500" dirty="0"/>
                  <a:t> </a:t>
                </a:r>
                <a:r>
                  <a:rPr lang="en-US" sz="4500" b="1" dirty="0"/>
                  <a:t>sum of squares </a:t>
                </a:r>
                <a14:m>
                  <m:oMath xmlns:m="http://schemas.openxmlformats.org/officeDocument/2006/math"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𝑅𝑆𝑆</m:t>
                    </m:r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4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4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5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45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45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4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45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45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4500" dirty="0"/>
                  <a:t>.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It can be shown that the fitted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45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5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4500" dirty="0"/>
                  <a:t> is the </a:t>
                </a:r>
                <a:r>
                  <a:rPr lang="en-US" sz="4500" b="1" dirty="0"/>
                  <a:t>sample mean </a:t>
                </a:r>
                <a:r>
                  <a:rPr lang="en-US" sz="4500" dirty="0"/>
                  <a:t>of all observations on the same side of the split.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DD4D90-F699-4F84-86E6-C5AE620D7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222" y="2857842"/>
                <a:ext cx="16838457" cy="4571316"/>
              </a:xfrm>
              <a:prstGeom prst="rect">
                <a:avLst/>
              </a:prstGeom>
              <a:blipFill>
                <a:blip r:embed="rId11"/>
                <a:stretch>
                  <a:fillRect l="-1376" t="-2800" b="-5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2">
            <a:extLst>
              <a:ext uri="{FF2B5EF4-FFF2-40B4-BE49-F238E27FC236}">
                <a16:creationId xmlns:a16="http://schemas.microsoft.com/office/drawing/2014/main" id="{6E29FD66-5795-4D00-B1B7-536C997A17E7}"/>
              </a:ext>
            </a:extLst>
          </p:cNvPr>
          <p:cNvSpPr txBox="1"/>
          <p:nvPr/>
        </p:nvSpPr>
        <p:spPr>
          <a:xfrm>
            <a:off x="990600" y="490617"/>
            <a:ext cx="10590775" cy="1003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1.   Decision Tree (cont.)</a:t>
            </a:r>
          </a:p>
        </p:txBody>
      </p:sp>
    </p:spTree>
    <p:extLst>
      <p:ext uri="{BB962C8B-B14F-4D97-AF65-F5344CB8AC3E}">
        <p14:creationId xmlns:p14="http://schemas.microsoft.com/office/powerpoint/2010/main" val="320174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12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C4552FD6-6C3A-4895-AA72-AA97442B83FA}"/>
              </a:ext>
            </a:extLst>
          </p:cNvPr>
          <p:cNvSpPr/>
          <p:nvPr/>
        </p:nvSpPr>
        <p:spPr>
          <a:xfrm>
            <a:off x="611342" y="703520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6E29FD66-5795-4D00-B1B7-536C997A17E7}"/>
              </a:ext>
            </a:extLst>
          </p:cNvPr>
          <p:cNvSpPr txBox="1"/>
          <p:nvPr/>
        </p:nvSpPr>
        <p:spPr>
          <a:xfrm>
            <a:off x="914400" y="407736"/>
            <a:ext cx="10590775" cy="1003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1.   Decision Tree (cont.)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F678C46-6464-4EA0-965E-39721B9074A3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076045"/>
            <a:ext cx="15180314" cy="934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12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13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C4552FD6-6C3A-4895-AA72-AA97442B83FA}"/>
              </a:ext>
            </a:extLst>
          </p:cNvPr>
          <p:cNvSpPr/>
          <p:nvPr/>
        </p:nvSpPr>
        <p:spPr>
          <a:xfrm>
            <a:off x="611342" y="703520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DD4D90-F699-4F84-86E6-C5AE620D7C9E}"/>
                  </a:ext>
                </a:extLst>
              </p:cNvPr>
              <p:cNvSpPr txBox="1"/>
              <p:nvPr/>
            </p:nvSpPr>
            <p:spPr>
              <a:xfrm>
                <a:off x="579258" y="1991631"/>
                <a:ext cx="16838457" cy="6259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4500" dirty="0"/>
                  <a:t>Each split in a  </a:t>
                </a:r>
                <a:r>
                  <a:rPr lang="en-US" sz="4500" b="1" dirty="0"/>
                  <a:t>classification tree </a:t>
                </a:r>
                <a:r>
                  <a:rPr lang="en-US" sz="4500" dirty="0"/>
                  <a:t>minimizes the </a:t>
                </a:r>
                <a:r>
                  <a:rPr lang="en-US" sz="4500" b="1" dirty="0"/>
                  <a:t>Gini impurity index</a:t>
                </a:r>
                <a:endParaRPr lang="en-US" sz="4500" dirty="0"/>
              </a:p>
              <a:p>
                <a:pPr>
                  <a:lnSpc>
                    <a:spcPct val="150000"/>
                  </a:lnSpc>
                </a:pPr>
                <a:r>
                  <a:rPr lang="en-US" sz="4500" b="0" dirty="0"/>
                  <a:t>      </a:t>
                </a:r>
                <a14:m>
                  <m:oMath xmlns:m="http://schemas.openxmlformats.org/officeDocument/2006/math"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45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sSub>
                          <m:sSubPr>
                            <m:ctrlP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45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45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500" dirty="0"/>
                  <a:t>is the proportion of observations in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4500" dirty="0"/>
                  <a:t>      the </a:t>
                </a:r>
                <a:r>
                  <a:rPr lang="en-US" sz="4500" i="1" dirty="0"/>
                  <a:t>k</a:t>
                </a:r>
                <a:r>
                  <a:rPr lang="en-US" sz="4500" dirty="0"/>
                  <a:t>th class.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4500" b="1" dirty="0"/>
                  <a:t> 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4500" b="1" dirty="0"/>
                  <a:t>      Example (</a:t>
                </a:r>
                <a:r>
                  <a:rPr lang="en-US" sz="4500" b="1" i="1" dirty="0"/>
                  <a:t>K=2</a:t>
                </a:r>
                <a:r>
                  <a:rPr lang="en-US" sz="4500" b="1" dirty="0"/>
                  <a:t>). </a:t>
                </a:r>
                <a:r>
                  <a:rPr lang="en-US" sz="4500" dirty="0"/>
                  <a:t>Suppose we observe 10 data points, 5 </a:t>
                </a:r>
                <a:r>
                  <a:rPr lang="en-US" sz="4500" dirty="0">
                    <a:highlight>
                      <a:srgbClr val="6085E5"/>
                    </a:highlight>
                  </a:rPr>
                  <a:t>blue</a:t>
                </a:r>
                <a:r>
                  <a:rPr lang="en-US" sz="4500" dirty="0"/>
                  <a:t> and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4500" dirty="0"/>
                  <a:t>       5 </a:t>
                </a:r>
                <a:r>
                  <a:rPr lang="en-US" sz="4500" dirty="0">
                    <a:highlight>
                      <a:srgbClr val="00FF00"/>
                    </a:highlight>
                  </a:rPr>
                  <a:t>green</a:t>
                </a:r>
                <a:r>
                  <a:rPr lang="en-US" sz="4500" dirty="0"/>
                  <a:t>.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DD4D90-F699-4F84-86E6-C5AE620D7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58" y="1991631"/>
                <a:ext cx="16838457" cy="6259214"/>
              </a:xfrm>
              <a:prstGeom prst="rect">
                <a:avLst/>
              </a:prstGeom>
              <a:blipFill>
                <a:blip r:embed="rId11"/>
                <a:stretch>
                  <a:fillRect l="-1376" r="-507" b="-3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2">
            <a:extLst>
              <a:ext uri="{FF2B5EF4-FFF2-40B4-BE49-F238E27FC236}">
                <a16:creationId xmlns:a16="http://schemas.microsoft.com/office/drawing/2014/main" id="{6E29FD66-5795-4D00-B1B7-536C997A17E7}"/>
              </a:ext>
            </a:extLst>
          </p:cNvPr>
          <p:cNvSpPr txBox="1"/>
          <p:nvPr/>
        </p:nvSpPr>
        <p:spPr>
          <a:xfrm>
            <a:off x="1030216" y="429010"/>
            <a:ext cx="10590775" cy="1003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1.   Decision Tree (cont.)</a:t>
            </a:r>
          </a:p>
        </p:txBody>
      </p:sp>
    </p:spTree>
    <p:extLst>
      <p:ext uri="{BB962C8B-B14F-4D97-AF65-F5344CB8AC3E}">
        <p14:creationId xmlns:p14="http://schemas.microsoft.com/office/powerpoint/2010/main" val="382898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14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C4552FD6-6C3A-4895-AA72-AA97442B83FA}"/>
              </a:ext>
            </a:extLst>
          </p:cNvPr>
          <p:cNvSpPr/>
          <p:nvPr/>
        </p:nvSpPr>
        <p:spPr>
          <a:xfrm>
            <a:off x="611342" y="703520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6E29FD66-5795-4D00-B1B7-536C997A17E7}"/>
              </a:ext>
            </a:extLst>
          </p:cNvPr>
          <p:cNvSpPr txBox="1"/>
          <p:nvPr/>
        </p:nvSpPr>
        <p:spPr>
          <a:xfrm>
            <a:off x="914400" y="431824"/>
            <a:ext cx="10590775" cy="1003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1.   Decision Tree (cont.)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86087D-4738-4F30-975C-4EC9F0E78885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42" y="1476993"/>
            <a:ext cx="7297907" cy="83584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86AC06-5BEE-4A0F-9563-9AA884E0F696}"/>
                  </a:ext>
                </a:extLst>
              </p:cNvPr>
              <p:cNvSpPr txBox="1"/>
              <p:nvPr/>
            </p:nvSpPr>
            <p:spPr>
              <a:xfrm>
                <a:off x="7872673" y="1942731"/>
                <a:ext cx="9958127" cy="6645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200" dirty="0"/>
                  <a:t>Consider a “perfect” vertical split at </a:t>
                </a:r>
                <a14:m>
                  <m:oMath xmlns:m="http://schemas.openxmlformats.org/officeDocument/2006/math">
                    <m:r>
                      <a:rPr lang="en-US" sz="42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4200" i="1" dirty="0" smtClean="0">
                        <a:latin typeface="Cambria Math" panose="02040503050406030204" pitchFamily="18" charset="0"/>
                      </a:rPr>
                      <m:t> = 2</m:t>
                    </m:r>
                    <m:r>
                      <a:rPr lang="en-US" sz="4200" b="0" i="0" dirty="0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4200" dirty="0"/>
                  <a:t>100% of the </a:t>
                </a:r>
                <a:r>
                  <a:rPr lang="en-US" sz="4200" dirty="0">
                    <a:highlight>
                      <a:srgbClr val="6085E5"/>
                    </a:highlight>
                  </a:rPr>
                  <a:t>blue</a:t>
                </a:r>
                <a:r>
                  <a:rPr lang="en-US" sz="4200" dirty="0"/>
                  <a:t> dots are classified correctly as </a:t>
                </a:r>
                <a:r>
                  <a:rPr lang="en-US" sz="4200" dirty="0">
                    <a:highlight>
                      <a:srgbClr val="6085E5"/>
                    </a:highlight>
                  </a:rPr>
                  <a:t>blue</a:t>
                </a:r>
                <a:r>
                  <a:rPr lang="en-US" sz="4200" dirty="0"/>
                  <a:t>, and 100% of the </a:t>
                </a:r>
                <a:r>
                  <a:rPr lang="en-US" sz="4200" dirty="0">
                    <a:highlight>
                      <a:srgbClr val="00FF00"/>
                    </a:highlight>
                  </a:rPr>
                  <a:t>green</a:t>
                </a:r>
                <a:r>
                  <a:rPr lang="en-US" sz="4200" dirty="0"/>
                  <a:t> dots are classified correctly as </a:t>
                </a:r>
                <a:r>
                  <a:rPr lang="en-US" sz="4200" dirty="0">
                    <a:highlight>
                      <a:srgbClr val="00FF00"/>
                    </a:highlight>
                  </a:rPr>
                  <a:t>green</a:t>
                </a:r>
                <a:r>
                  <a:rPr lang="en-US" sz="4200" dirty="0"/>
                  <a:t>, so the </a:t>
                </a:r>
                <a:r>
                  <a:rPr lang="en-US" sz="4200" b="1" dirty="0"/>
                  <a:t>Gini impurity index for the region on the left </a:t>
                </a:r>
                <a:r>
                  <a:rPr lang="en-US" sz="4200" dirty="0"/>
                  <a:t>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2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4200" b="0" i="1" dirty="0" smtClean="0">
                            <a:latin typeface="Cambria Math" panose="02040503050406030204" pitchFamily="18" charset="0"/>
                          </a:rPr>
                          <m:t>𝑙𝑒𝑓𝑡</m:t>
                        </m:r>
                      </m:sub>
                    </m:sSub>
                    <m:r>
                      <a:rPr lang="en-US" sz="42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200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42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200" b="0" i="1" dirty="0" smtClean="0">
                        <a:highlight>
                          <a:srgbClr val="6085E5"/>
                        </a:highlight>
                        <a:latin typeface="Cambria Math" panose="02040503050406030204" pitchFamily="18" charset="0"/>
                      </a:rPr>
                      <m:t>𝑏𝑙𝑢𝑒</m:t>
                    </m:r>
                    <m:r>
                      <a:rPr lang="en-US" sz="4200" b="0" i="1" dirty="0" smtClean="0"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sz="4200" i="1" dirty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42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4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200" i="1" dirty="0">
                        <a:highlight>
                          <a:srgbClr val="6085E5"/>
                        </a:highlight>
                        <a:latin typeface="Cambria Math" panose="02040503050406030204" pitchFamily="18" charset="0"/>
                      </a:rPr>
                      <m:t>𝑏𝑙𝑢𝑒</m:t>
                    </m:r>
                    <m:r>
                      <a:rPr lang="en-US" sz="42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4200" b="0" i="1" dirty="0" smtClea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4200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42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200" b="0" i="1" dirty="0" smtClean="0">
                        <a:highlight>
                          <a:srgbClr val="00FF00"/>
                        </a:highlight>
                        <a:latin typeface="Cambria Math" panose="02040503050406030204" pitchFamily="18" charset="0"/>
                      </a:rPr>
                      <m:t>𝑔𝑟𝑒𝑒𝑛</m:t>
                    </m:r>
                    <m:r>
                      <a:rPr lang="en-US" sz="4200" b="0" i="1" dirty="0" smtClean="0">
                        <a:latin typeface="Cambria Math" panose="02040503050406030204" pitchFamily="18" charset="0"/>
                      </a:rPr>
                      <m:t>)(1−</m:t>
                    </m:r>
                    <m:r>
                      <a:rPr lang="en-US" sz="4200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42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200" b="0" i="1" dirty="0" smtClean="0">
                        <a:highlight>
                          <a:srgbClr val="00FF00"/>
                        </a:highlight>
                        <a:latin typeface="Cambria Math" panose="02040503050406030204" pitchFamily="18" charset="0"/>
                      </a:rPr>
                      <m:t>𝑔𝑟𝑒𝑒𝑛</m:t>
                    </m:r>
                    <m:r>
                      <a:rPr lang="en-US" sz="4200" b="0" i="1" dirty="0" smtClean="0">
                        <a:latin typeface="Cambria Math" panose="02040503050406030204" pitchFamily="18" charset="0"/>
                      </a:rPr>
                      <m:t>))</m:t>
                    </m:r>
                    <m:r>
                      <a:rPr lang="en-US" sz="4200" i="1" dirty="0" smtClean="0">
                        <a:latin typeface="Cambria Math" panose="02040503050406030204" pitchFamily="18" charset="0"/>
                      </a:rPr>
                      <m:t>=(1)(1−1)+(0)(1−0)=0</m:t>
                    </m:r>
                  </m:oMath>
                </a14:m>
                <a:r>
                  <a:rPr lang="en-US" sz="4200" dirty="0"/>
                  <a:t>, and the one of the right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4200" b="0" i="1" smtClean="0">
                            <a:latin typeface="Cambria Math" panose="02040503050406030204" pitchFamily="18" charset="0"/>
                          </a:rPr>
                          <m:t>𝑟𝑖𝑔h𝑡</m:t>
                        </m:r>
                      </m:sub>
                    </m:sSub>
                    <m:r>
                      <a:rPr lang="en-US" sz="4200" b="0" i="1" smtClean="0">
                        <a:latin typeface="Cambria Math" panose="02040503050406030204" pitchFamily="18" charset="0"/>
                      </a:rPr>
                      <m:t>=0.</m:t>
                    </m:r>
                  </m:oMath>
                </a14:m>
                <a:r>
                  <a:rPr lang="en-US" sz="4200" dirty="0"/>
                  <a:t> Thus, a “perfect” split turned the data into two regions with zero impurity.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86AC06-5BEE-4A0F-9563-9AA884E0F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673" y="1942731"/>
                <a:ext cx="9958127" cy="6645089"/>
              </a:xfrm>
              <a:prstGeom prst="rect">
                <a:avLst/>
              </a:prstGeom>
              <a:blipFill>
                <a:blip r:embed="rId12"/>
                <a:stretch>
                  <a:fillRect l="-2326" t="-1835" r="-3244" b="-3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57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15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C4552FD6-6C3A-4895-AA72-AA97442B83FA}"/>
              </a:ext>
            </a:extLst>
          </p:cNvPr>
          <p:cNvSpPr/>
          <p:nvPr/>
        </p:nvSpPr>
        <p:spPr>
          <a:xfrm>
            <a:off x="611342" y="703520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6E29FD66-5795-4D00-B1B7-536C997A17E7}"/>
              </a:ext>
            </a:extLst>
          </p:cNvPr>
          <p:cNvSpPr txBox="1"/>
          <p:nvPr/>
        </p:nvSpPr>
        <p:spPr>
          <a:xfrm>
            <a:off x="914401" y="450445"/>
            <a:ext cx="6913992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1.   Decision Tree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86AC06-5BEE-4A0F-9563-9AA884E0F696}"/>
                  </a:ext>
                </a:extLst>
              </p:cNvPr>
              <p:cNvSpPr txBox="1"/>
              <p:nvPr/>
            </p:nvSpPr>
            <p:spPr>
              <a:xfrm>
                <a:off x="7516563" y="1445196"/>
                <a:ext cx="10119742" cy="8364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800" dirty="0"/>
                  <a:t>Consider now an "imperfect" split at </a:t>
                </a:r>
                <a14:m>
                  <m:oMath xmlns:m="http://schemas.openxmlformats.org/officeDocument/2006/math">
                    <m:r>
                      <a:rPr lang="en-US" sz="38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800" i="1" dirty="0" smtClean="0">
                        <a:latin typeface="Cambria Math" panose="02040503050406030204" pitchFamily="18" charset="0"/>
                      </a:rPr>
                      <m:t> = 1.5</m:t>
                    </m:r>
                  </m:oMath>
                </a14:m>
                <a:r>
                  <a:rPr lang="en-US" sz="3800" dirty="0"/>
                  <a:t> The region on the left has only blue data points, so we know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8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3800" b="0" i="1" dirty="0" smtClean="0">
                            <a:latin typeface="Cambria Math" panose="02040503050406030204" pitchFamily="18" charset="0"/>
                          </a:rPr>
                          <m:t>𝑙𝑒𝑓𝑡</m:t>
                        </m:r>
                      </m:sub>
                    </m:sSub>
                    <m:r>
                      <a:rPr lang="en-US" sz="3800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800" dirty="0"/>
                  <a:t>0. The region on the right has 1 </a:t>
                </a:r>
                <a:r>
                  <a:rPr lang="en-US" sz="3800" dirty="0">
                    <a:highlight>
                      <a:srgbClr val="6085E5"/>
                    </a:highlight>
                  </a:rPr>
                  <a:t>blue</a:t>
                </a:r>
                <a:r>
                  <a:rPr lang="en-US" sz="3800" dirty="0"/>
                  <a:t> and 5 </a:t>
                </a:r>
                <a:r>
                  <a:rPr lang="en-US" sz="3800" dirty="0">
                    <a:highlight>
                      <a:srgbClr val="00FF00"/>
                    </a:highlight>
                  </a:rPr>
                  <a:t>green</a:t>
                </a:r>
                <a:r>
                  <a:rPr lang="en-US" sz="3800" dirty="0"/>
                  <a:t> data points, and hence,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800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3800" b="0" i="1" dirty="0" smtClean="0">
                            <a:latin typeface="Cambria Math" panose="02040503050406030204" pitchFamily="18" charset="0"/>
                          </a:rPr>
                          <m:t>𝑟𝑖𝑔h𝑡</m:t>
                        </m:r>
                      </m:sub>
                    </m:sSub>
                    <m:r>
                      <a:rPr lang="en-US" sz="38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800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800" i="1" dirty="0">
                            <a:highlight>
                              <a:srgbClr val="6085E5"/>
                            </a:highlight>
                            <a:latin typeface="Cambria Math" panose="02040503050406030204" pitchFamily="18" charset="0"/>
                          </a:rPr>
                          <m:t>𝑏𝑙𝑢𝑒</m:t>
                        </m:r>
                      </m:e>
                    </m:d>
                    <m:d>
                      <m:dPr>
                        <m:ctrlPr>
                          <a:rPr lang="en-US" sz="3800" i="1" dirty="0">
                            <a:highlight>
                              <a:srgbClr val="6085E5"/>
                            </a:highligh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800" i="1" dirty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3800" i="1" dirty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800" i="1" dirty="0">
                                <a:highlight>
                                  <a:srgbClr val="6085E5"/>
                                </a:highlight>
                                <a:latin typeface="Cambria Math" panose="02040503050406030204" pitchFamily="18" charset="0"/>
                              </a:rPr>
                              <m:t>𝑏𝑙𝑢𝑒</m:t>
                            </m:r>
                          </m:e>
                        </m:d>
                      </m:e>
                    </m:d>
                    <m:r>
                      <a:rPr lang="en-US" sz="3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800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800" i="1" dirty="0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𝑔𝑟𝑒𝑒𝑛</m:t>
                        </m:r>
                      </m:e>
                    </m:d>
                    <m:d>
                      <m:dPr>
                        <m:ctrlPr>
                          <a:rPr lang="en-US" sz="3800" i="1" dirty="0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800" i="1" dirty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3800" i="1" dirty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800" i="1" dirty="0">
                                <a:highlight>
                                  <a:srgbClr val="00FF00"/>
                                </a:highlight>
                                <a:latin typeface="Cambria Math" panose="02040503050406030204" pitchFamily="18" charset="0"/>
                              </a:rPr>
                              <m:t>𝑔𝑟𝑒𝑒𝑛</m:t>
                            </m:r>
                          </m:e>
                        </m:d>
                      </m:e>
                    </m:d>
                    <m:r>
                      <a:rPr lang="en-US" sz="38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800" b="0" i="1" dirty="0" smtClean="0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800" b="0" i="1" dirty="0" smtClean="0">
                                <a:highlight>
                                  <a:srgbClr val="00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800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US" sz="3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800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38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800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e>
                    </m:d>
                    <m:r>
                      <a:rPr lang="en-US" sz="3800" b="0" i="1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3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8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800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sz="3800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US" sz="3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800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38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800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sz="3800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e>
                    </m:d>
                    <m:r>
                      <a:rPr lang="en-US" sz="38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8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en-US" sz="3800" b="0" i="1" dirty="0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sz="3800" b="0" i="1" dirty="0" smtClean="0">
                        <a:latin typeface="Cambria Math" panose="02040503050406030204" pitchFamily="18" charset="0"/>
                      </a:rPr>
                      <m:t>=0.2778</m:t>
                    </m:r>
                  </m:oMath>
                </a14:m>
                <a:r>
                  <a:rPr lang="en-US" sz="3800" dirty="0"/>
                  <a:t>.</a:t>
                </a:r>
              </a:p>
              <a:p>
                <a:r>
                  <a:rPr lang="en-US" sz="3800" dirty="0"/>
                  <a:t>The </a:t>
                </a:r>
                <a:r>
                  <a:rPr lang="en-US" sz="3800" b="1" dirty="0"/>
                  <a:t>quality of a split </a:t>
                </a:r>
                <a:r>
                  <a:rPr lang="en-US" sz="3800" dirty="0"/>
                  <a:t>is determined by </a:t>
                </a:r>
                <a:r>
                  <a:rPr lang="en-US" sz="3800" b="1" dirty="0"/>
                  <a:t>weighting </a:t>
                </a:r>
                <a:r>
                  <a:rPr lang="en-US" sz="3800" dirty="0"/>
                  <a:t>the impurity of </a:t>
                </a:r>
                <a:r>
                  <a:rPr lang="en-US" sz="3800" b="1" dirty="0"/>
                  <a:t>each region </a:t>
                </a:r>
                <a:r>
                  <a:rPr lang="en-US" sz="3800" dirty="0"/>
                  <a:t>by how many data points it has. Since the left region has 4 data points and the right region has 6, we get </a:t>
                </a:r>
                <a14:m>
                  <m:oMath xmlns:m="http://schemas.openxmlformats.org/officeDocument/2006/math">
                    <m:r>
                      <a:rPr lang="en-US" sz="38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3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800" b="0" i="1" smtClean="0">
                            <a:latin typeface="Cambria Math" panose="02040503050406030204" pitchFamily="18" charset="0"/>
                          </a:rPr>
                          <m:t>0.4</m:t>
                        </m:r>
                      </m:e>
                    </m:d>
                    <m:d>
                      <m:dPr>
                        <m:ctrlPr>
                          <a:rPr lang="en-US" sz="3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38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3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800" b="0" i="1" smtClean="0">
                            <a:latin typeface="Cambria Math" panose="02040503050406030204" pitchFamily="18" charset="0"/>
                          </a:rPr>
                          <m:t>0.6</m:t>
                        </m:r>
                      </m:e>
                    </m:d>
                    <m:d>
                      <m:dPr>
                        <m:ctrlPr>
                          <a:rPr lang="en-US" sz="3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800" b="0" i="1" smtClean="0">
                            <a:latin typeface="Cambria Math" panose="02040503050406030204" pitchFamily="18" charset="0"/>
                          </a:rPr>
                          <m:t>0.2778</m:t>
                        </m:r>
                      </m:e>
                    </m:d>
                    <m:r>
                      <a:rPr lang="en-US" sz="3800" b="0" i="1" smtClean="0">
                        <a:latin typeface="Cambria Math" panose="02040503050406030204" pitchFamily="18" charset="0"/>
                      </a:rPr>
                      <m:t>=0.1667&gt;0</m:t>
                    </m:r>
                  </m:oMath>
                </a14:m>
                <a:r>
                  <a:rPr lang="en-US" sz="3800" dirty="0"/>
                  <a:t>, so the “perfect” split is preferred.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86AC06-5BEE-4A0F-9563-9AA884E0F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563" y="1445196"/>
                <a:ext cx="10119742" cy="8364598"/>
              </a:xfrm>
              <a:prstGeom prst="rect">
                <a:avLst/>
              </a:prstGeom>
              <a:blipFill>
                <a:blip r:embed="rId11"/>
                <a:stretch>
                  <a:fillRect l="-1988" t="-1239" r="-2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C61C6C7E-6A58-4E43-A4A1-FF16E1728855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96" y="1535257"/>
            <a:ext cx="7599982" cy="847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0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16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C4552FD6-6C3A-4895-AA72-AA97442B83FA}"/>
              </a:ext>
            </a:extLst>
          </p:cNvPr>
          <p:cNvSpPr/>
          <p:nvPr/>
        </p:nvSpPr>
        <p:spPr>
          <a:xfrm>
            <a:off x="611342" y="703520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DD4D90-F699-4F84-86E6-C5AE620D7C9E}"/>
              </a:ext>
            </a:extLst>
          </p:cNvPr>
          <p:cNvSpPr txBox="1"/>
          <p:nvPr/>
        </p:nvSpPr>
        <p:spPr>
          <a:xfrm>
            <a:off x="611342" y="1845372"/>
            <a:ext cx="16115413" cy="7363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500" b="1" dirty="0"/>
              <a:t>Historical Note.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The </a:t>
            </a:r>
            <a:r>
              <a:rPr lang="en-US" sz="4500" b="1" dirty="0"/>
              <a:t>decision tree algorithm </a:t>
            </a:r>
            <a:r>
              <a:rPr lang="en-US" sz="4500" dirty="0"/>
              <a:t>was introduced in the </a:t>
            </a:r>
          </a:p>
          <a:p>
            <a:r>
              <a:rPr lang="en-US" sz="4500" dirty="0"/>
              <a:t>      book “Classification and Regression Trees” by </a:t>
            </a:r>
          </a:p>
          <a:p>
            <a:r>
              <a:rPr lang="en-US" sz="4500" dirty="0"/>
              <a:t>      </a:t>
            </a:r>
            <a:r>
              <a:rPr lang="en-US" sz="4500" dirty="0" err="1"/>
              <a:t>Breiman</a:t>
            </a:r>
            <a:r>
              <a:rPr lang="en-US" sz="4500" dirty="0"/>
              <a:t>, L.,  Friedman, J., </a:t>
            </a:r>
            <a:r>
              <a:rPr lang="en-US" sz="4500" dirty="0" err="1"/>
              <a:t>Olshen</a:t>
            </a:r>
            <a:r>
              <a:rPr lang="en-US" sz="4500" dirty="0"/>
              <a:t>, R., and C. Stone,    </a:t>
            </a:r>
          </a:p>
          <a:p>
            <a:r>
              <a:rPr lang="en-US" sz="4500" dirty="0"/>
              <a:t>      Chapman and Hall, Wadsworth, New York, 1984.</a:t>
            </a:r>
          </a:p>
          <a:p>
            <a:endParaRPr lang="en-US" sz="45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The </a:t>
            </a:r>
            <a:r>
              <a:rPr lang="en-US" sz="4500" b="1" dirty="0"/>
              <a:t>Gini impurity index </a:t>
            </a:r>
            <a:r>
              <a:rPr lang="en-US" sz="4500" dirty="0"/>
              <a:t>is named after an Italian </a:t>
            </a:r>
          </a:p>
          <a:p>
            <a:r>
              <a:rPr lang="en-US" sz="4500" dirty="0"/>
              <a:t>      statistician </a:t>
            </a:r>
            <a:r>
              <a:rPr lang="en-US" sz="4500" b="1" dirty="0" err="1"/>
              <a:t>Corrado</a:t>
            </a:r>
            <a:r>
              <a:rPr lang="en-US" sz="4500" b="1" dirty="0"/>
              <a:t> Gini (1884-1965) </a:t>
            </a:r>
            <a:r>
              <a:rPr lang="en-US" sz="4500" dirty="0"/>
              <a:t>who proposed </a:t>
            </a:r>
          </a:p>
          <a:p>
            <a:r>
              <a:rPr lang="en-US" sz="4500" dirty="0"/>
              <a:t>      the idea in his 1912 book published in Italian under the</a:t>
            </a:r>
          </a:p>
          <a:p>
            <a:r>
              <a:rPr lang="en-US" sz="4500" dirty="0"/>
              <a:t>      name of “</a:t>
            </a:r>
            <a:r>
              <a:rPr lang="en-US" sz="4500" dirty="0" err="1"/>
              <a:t>Variabilità</a:t>
            </a:r>
            <a:r>
              <a:rPr lang="en-US" sz="4500" dirty="0"/>
              <a:t> e </a:t>
            </a:r>
            <a:r>
              <a:rPr lang="en-US" sz="4500" dirty="0" err="1"/>
              <a:t>Mutabilità</a:t>
            </a:r>
            <a:r>
              <a:rPr lang="en-US" sz="4500" dirty="0"/>
              <a:t>” (“Variability and Mutability”).</a:t>
            </a:r>
          </a:p>
        </p:txBody>
      </p:sp>
      <p:pic>
        <p:nvPicPr>
          <p:cNvPr id="1026" name="Picture 2" descr="Classification and Regression Trees (Wadsworth Statistics/Probability)">
            <a:extLst>
              <a:ext uri="{FF2B5EF4-FFF2-40B4-BE49-F238E27FC236}">
                <a16:creationId xmlns:a16="http://schemas.microsoft.com/office/drawing/2014/main" id="{C08B5295-A24A-452E-99A0-9ECF0A18C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3320" y="1384011"/>
            <a:ext cx="2858280" cy="392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6E29FD66-5795-4D00-B1B7-536C997A17E7}"/>
              </a:ext>
            </a:extLst>
          </p:cNvPr>
          <p:cNvSpPr txBox="1"/>
          <p:nvPr/>
        </p:nvSpPr>
        <p:spPr>
          <a:xfrm>
            <a:off x="914400" y="380338"/>
            <a:ext cx="10590775" cy="1003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1.   Decision Tree (cont.)</a:t>
            </a:r>
          </a:p>
        </p:txBody>
      </p:sp>
      <p:pic>
        <p:nvPicPr>
          <p:cNvPr id="1028" name="Picture 4" descr="https://tse3.mm.bing.net/th?id=OIP.zJJLXhrd4REeHTSXxv0Q1wAAAA&amp;pid=Api&amp;P=0&amp;h=220">
            <a:extLst>
              <a:ext uri="{FF2B5EF4-FFF2-40B4-BE49-F238E27FC236}">
                <a16:creationId xmlns:a16="http://schemas.microsoft.com/office/drawing/2014/main" id="{949C49ED-0F52-4C82-B8FD-765A1E108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335444" y="5682738"/>
            <a:ext cx="2964866" cy="254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87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17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C4552FD6-6C3A-4895-AA72-AA97442B83FA}"/>
              </a:ext>
            </a:extLst>
          </p:cNvPr>
          <p:cNvSpPr/>
          <p:nvPr/>
        </p:nvSpPr>
        <p:spPr>
          <a:xfrm>
            <a:off x="611342" y="703520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6E29FD66-5795-4D00-B1B7-536C997A17E7}"/>
              </a:ext>
            </a:extLst>
          </p:cNvPr>
          <p:cNvSpPr txBox="1"/>
          <p:nvPr/>
        </p:nvSpPr>
        <p:spPr>
          <a:xfrm>
            <a:off x="978509" y="458368"/>
            <a:ext cx="10590775" cy="1003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1.   Decision Tree – Coding Examples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4668F1-9B8B-4160-B4F4-D9D115165BF0}"/>
              </a:ext>
            </a:extLst>
          </p:cNvPr>
          <p:cNvSpPr txBox="1"/>
          <p:nvPr/>
        </p:nvSpPr>
        <p:spPr>
          <a:xfrm>
            <a:off x="3106342" y="3125618"/>
            <a:ext cx="13944600" cy="3101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500" dirty="0"/>
              <a:t>Regression Tree – Housing Data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500" dirty="0"/>
              <a:t>Binary Classification Tree – Pneumonia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500" dirty="0"/>
              <a:t>Multinomial Classification Tree – Movie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34C9D-FB68-40CD-B792-73E2682220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33908" y="3628485"/>
            <a:ext cx="2095500" cy="2095500"/>
          </a:xfrm>
          <a:prstGeom prst="rect">
            <a:avLst/>
          </a:prstGeom>
        </p:spPr>
      </p:pic>
      <p:pic>
        <p:nvPicPr>
          <p:cNvPr id="2050" name="Picture 2" descr="https://media.vlpt.us/images/yeon2zzang/post/ad2beec7-61fd-4de7-9dda-77d8ea88f48e/R%20icon.png?w=768">
            <a:extLst>
              <a:ext uri="{FF2B5EF4-FFF2-40B4-BE49-F238E27FC236}">
                <a16:creationId xmlns:a16="http://schemas.microsoft.com/office/drawing/2014/main" id="{435ED2DE-8306-405B-A1AB-A0EE70E42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771900"/>
            <a:ext cx="3928533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89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840200" y="9309708"/>
            <a:ext cx="1219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18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8EE916AB-C50E-449C-AC70-5B614016C6C2}"/>
              </a:ext>
            </a:extLst>
          </p:cNvPr>
          <p:cNvSpPr/>
          <p:nvPr/>
        </p:nvSpPr>
        <p:spPr>
          <a:xfrm>
            <a:off x="1051002" y="876300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AC30B6C9-20BC-4995-A39F-05443B8C2E24}"/>
              </a:ext>
            </a:extLst>
          </p:cNvPr>
          <p:cNvSpPr txBox="1"/>
          <p:nvPr/>
        </p:nvSpPr>
        <p:spPr>
          <a:xfrm>
            <a:off x="1295400" y="767200"/>
            <a:ext cx="10590775" cy="109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7499" dirty="0">
                <a:latin typeface="Raleway Heavy"/>
              </a:rPr>
              <a:t>2. Random Forest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94B64-C7E4-436B-8E0B-77C4E5EC4E41}"/>
              </a:ext>
            </a:extLst>
          </p:cNvPr>
          <p:cNvSpPr txBox="1"/>
          <p:nvPr/>
        </p:nvSpPr>
        <p:spPr>
          <a:xfrm>
            <a:off x="590939" y="1862885"/>
            <a:ext cx="16646059" cy="7256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500" dirty="0"/>
              <a:t>Decision trees are prone to </a:t>
            </a:r>
            <a:r>
              <a:rPr lang="en-US" sz="4500" b="1" dirty="0"/>
              <a:t>bias</a:t>
            </a:r>
            <a:r>
              <a:rPr lang="en-US" sz="4500" dirty="0"/>
              <a:t> and </a:t>
            </a:r>
            <a:r>
              <a:rPr lang="en-US" sz="4500" b="1" dirty="0"/>
              <a:t>overfitting</a:t>
            </a:r>
            <a:r>
              <a:rPr lang="en-US" sz="4500" dirty="0"/>
              <a:t>. 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500" dirty="0"/>
              <a:t>A more practical approach is to construct </a:t>
            </a:r>
            <a:r>
              <a:rPr lang="en-US" sz="4500" b="1" dirty="0"/>
              <a:t>multiple decision trees</a:t>
            </a:r>
            <a:r>
              <a:rPr lang="en-US" sz="4500" dirty="0"/>
              <a:t> and </a:t>
            </a:r>
            <a:r>
              <a:rPr lang="en-US" sz="4500" b="1" dirty="0"/>
              <a:t>combine</a:t>
            </a:r>
            <a:r>
              <a:rPr lang="en-US" sz="4500" dirty="0"/>
              <a:t> the results into a </a:t>
            </a:r>
            <a:r>
              <a:rPr lang="en-US" sz="4500" b="1" dirty="0"/>
              <a:t>single output</a:t>
            </a:r>
            <a:r>
              <a:rPr lang="en-US" sz="4500" dirty="0"/>
              <a:t>. This approach is termed the </a:t>
            </a:r>
            <a:r>
              <a:rPr lang="en-US" sz="4500" b="1" dirty="0"/>
              <a:t>ensemble method</a:t>
            </a:r>
            <a:r>
              <a:rPr lang="en-US" sz="4500" dirty="0"/>
              <a:t>. 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500" dirty="0"/>
              <a:t>The most well-known ensemble method is </a:t>
            </a:r>
          </a:p>
          <a:p>
            <a:pPr>
              <a:lnSpc>
                <a:spcPct val="150000"/>
              </a:lnSpc>
            </a:pPr>
            <a:r>
              <a:rPr lang="en-US" sz="4500" b="1" dirty="0"/>
              <a:t>      bagging</a:t>
            </a:r>
            <a:r>
              <a:rPr lang="en-US" sz="4500" dirty="0"/>
              <a:t> (</a:t>
            </a:r>
            <a:r>
              <a:rPr lang="en-US" sz="4500" b="1" dirty="0"/>
              <a:t>bootstrap</a:t>
            </a:r>
            <a:r>
              <a:rPr lang="en-US" sz="4500" dirty="0"/>
              <a:t> + </a:t>
            </a:r>
            <a:r>
              <a:rPr lang="en-US" sz="4500" b="1" dirty="0"/>
              <a:t>aggregation</a:t>
            </a:r>
            <a:r>
              <a:rPr lang="en-US" sz="4500" dirty="0"/>
              <a:t>). This method </a:t>
            </a:r>
          </a:p>
          <a:p>
            <a:pPr>
              <a:lnSpc>
                <a:spcPct val="150000"/>
              </a:lnSpc>
            </a:pPr>
            <a:r>
              <a:rPr lang="en-US" sz="4500" dirty="0"/>
              <a:t>      was introduced in 1996 by Leo </a:t>
            </a:r>
            <a:r>
              <a:rPr lang="en-US" sz="4500" dirty="0" err="1"/>
              <a:t>Breiman</a:t>
            </a:r>
            <a:r>
              <a:rPr lang="en-US" sz="4500" dirty="0"/>
              <a:t> (1928-2005). </a:t>
            </a:r>
          </a:p>
        </p:txBody>
      </p:sp>
      <p:sp>
        <p:nvSpPr>
          <p:cNvPr id="2" name="AutoShape 2" descr="https://rss.onlinelibrary.wiley.com/cms/asset/4386a6ed-bd6a-42fa-946e-051393a19b71/sign1357-gra-0003-m.jpg">
            <a:extLst>
              <a:ext uri="{FF2B5EF4-FFF2-40B4-BE49-F238E27FC236}">
                <a16:creationId xmlns:a16="http://schemas.microsoft.com/office/drawing/2014/main" id="{173883F3-DB7E-4409-8D27-F1725800CF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38B6BE-9988-413B-B468-9345BB51F09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6399" y="4991100"/>
            <a:ext cx="2808906" cy="329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288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840200" y="9309708"/>
            <a:ext cx="1219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19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8EE916AB-C50E-449C-AC70-5B614016C6C2}"/>
              </a:ext>
            </a:extLst>
          </p:cNvPr>
          <p:cNvSpPr/>
          <p:nvPr/>
        </p:nvSpPr>
        <p:spPr>
          <a:xfrm>
            <a:off x="990600" y="984701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AC30B6C9-20BC-4995-A39F-05443B8C2E24}"/>
              </a:ext>
            </a:extLst>
          </p:cNvPr>
          <p:cNvSpPr txBox="1"/>
          <p:nvPr/>
        </p:nvSpPr>
        <p:spPr>
          <a:xfrm>
            <a:off x="1295400" y="767200"/>
            <a:ext cx="10590775" cy="1003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2.   Random Forest (cont.)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94B64-C7E4-436B-8E0B-77C4E5EC4E41}"/>
              </a:ext>
            </a:extLst>
          </p:cNvPr>
          <p:cNvSpPr txBox="1"/>
          <p:nvPr/>
        </p:nvSpPr>
        <p:spPr>
          <a:xfrm>
            <a:off x="685800" y="2391869"/>
            <a:ext cx="16399042" cy="7063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In the </a:t>
            </a:r>
            <a:r>
              <a:rPr lang="en-US" sz="4500" b="1" dirty="0"/>
              <a:t>bagging </a:t>
            </a:r>
            <a:r>
              <a:rPr lang="en-US" sz="4500" dirty="0"/>
              <a:t>method, data points in the </a:t>
            </a:r>
            <a:r>
              <a:rPr lang="en-US" sz="4500" b="1" dirty="0"/>
              <a:t>training set </a:t>
            </a:r>
            <a:r>
              <a:rPr lang="en-US" sz="4500" dirty="0"/>
              <a:t>are sampled </a:t>
            </a:r>
            <a:r>
              <a:rPr lang="en-US" sz="4500" b="1" dirty="0"/>
              <a:t>with replacement </a:t>
            </a:r>
            <a:r>
              <a:rPr lang="en-US" sz="4500" dirty="0"/>
              <a:t>(producing a </a:t>
            </a:r>
            <a:r>
              <a:rPr lang="en-US" sz="4500" b="1" dirty="0"/>
              <a:t>bootstrap sample</a:t>
            </a:r>
            <a:r>
              <a:rPr lang="en-US" sz="4500" dirty="0"/>
              <a:t>).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Decision trees are generated </a:t>
            </a:r>
            <a:r>
              <a:rPr lang="en-US" sz="4500" b="1" dirty="0"/>
              <a:t>independently</a:t>
            </a:r>
            <a:r>
              <a:rPr lang="en-US" sz="4500" dirty="0"/>
              <a:t> for each </a:t>
            </a:r>
            <a:r>
              <a:rPr lang="en-US" sz="4500" b="1" dirty="0"/>
              <a:t>bootstrap sample</a:t>
            </a:r>
            <a:r>
              <a:rPr lang="en-US" sz="4500" dirty="0"/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The results are then </a:t>
            </a:r>
            <a:r>
              <a:rPr lang="en-US" sz="4500" b="1" dirty="0"/>
              <a:t>aggregated</a:t>
            </a:r>
            <a:r>
              <a:rPr lang="en-US" sz="4500" dirty="0"/>
              <a:t>. For </a:t>
            </a:r>
            <a:r>
              <a:rPr lang="en-US" sz="4500" b="1" dirty="0"/>
              <a:t>regression </a:t>
            </a:r>
            <a:r>
              <a:rPr lang="en-US" sz="4500" dirty="0"/>
              <a:t>trees, an </a:t>
            </a:r>
            <a:r>
              <a:rPr lang="en-US" sz="4500" b="1" dirty="0"/>
              <a:t>average of predicted values</a:t>
            </a:r>
            <a:r>
              <a:rPr lang="en-US" sz="4500" dirty="0"/>
              <a:t> is computed. For </a:t>
            </a:r>
            <a:r>
              <a:rPr lang="en-US" sz="4500" b="1" dirty="0"/>
              <a:t>classification</a:t>
            </a:r>
            <a:r>
              <a:rPr lang="en-US" sz="4500" dirty="0"/>
              <a:t> trees, the </a:t>
            </a:r>
            <a:r>
              <a:rPr lang="en-US" sz="4500" b="1" dirty="0"/>
              <a:t>majority of the predictions </a:t>
            </a:r>
            <a:r>
              <a:rPr lang="en-US" sz="4500" dirty="0"/>
              <a:t>define the predicted class.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The </a:t>
            </a:r>
            <a:r>
              <a:rPr lang="en-US" sz="4500" b="1" dirty="0"/>
              <a:t>bagging method </a:t>
            </a:r>
            <a:r>
              <a:rPr lang="en-US" sz="4500" dirty="0"/>
              <a:t>reduces </a:t>
            </a:r>
            <a:r>
              <a:rPr lang="en-US" sz="4500" b="1" dirty="0"/>
              <a:t>variance</a:t>
            </a:r>
            <a:r>
              <a:rPr lang="en-US" sz="4500" dirty="0"/>
              <a:t> and, as a result, yields </a:t>
            </a:r>
            <a:r>
              <a:rPr lang="en-US" sz="4500" b="1" dirty="0"/>
              <a:t>more accurate </a:t>
            </a:r>
            <a:r>
              <a:rPr lang="en-US" sz="4500" dirty="0"/>
              <a:t>predictions than </a:t>
            </a:r>
            <a:r>
              <a:rPr lang="en-US" sz="4500" b="1" dirty="0"/>
              <a:t>individual</a:t>
            </a:r>
            <a:r>
              <a:rPr lang="en-US" sz="4500" dirty="0"/>
              <a:t> decision trees.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06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35705" y="460089"/>
            <a:ext cx="10590775" cy="109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7499" dirty="0">
                <a:latin typeface="Raleway Heavy"/>
              </a:rPr>
              <a:t>Outline</a:t>
            </a:r>
          </a:p>
        </p:txBody>
      </p:sp>
      <p:sp>
        <p:nvSpPr>
          <p:cNvPr id="3" name="Freeform 3"/>
          <p:cNvSpPr/>
          <p:nvPr/>
        </p:nvSpPr>
        <p:spPr>
          <a:xfrm rot="-2255588">
            <a:off x="-3286453" y="5732206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49902" y="1790686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lum bright="70000" contrast="-7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37985">
            <a:off x="-4317604" y="841573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825425" y="3051181"/>
            <a:ext cx="560147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896"/>
              </a:lnSpc>
              <a:spcBef>
                <a:spcPct val="0"/>
              </a:spcBef>
            </a:pPr>
            <a:r>
              <a:rPr lang="en-US" sz="4913" dirty="0">
                <a:solidFill>
                  <a:srgbClr val="FFFFFF"/>
                </a:solidFill>
                <a:latin typeface="Raleway Heavy"/>
              </a:rPr>
              <a:t>2</a:t>
            </a:r>
          </a:p>
        </p:txBody>
      </p:sp>
      <p:sp>
        <p:nvSpPr>
          <p:cNvPr id="37" name="Freeform 5">
            <a:extLst>
              <a:ext uri="{FF2B5EF4-FFF2-40B4-BE49-F238E27FC236}">
                <a16:creationId xmlns:a16="http://schemas.microsoft.com/office/drawing/2014/main" id="{6CF72128-86AA-4C4A-8117-DCC35816CB11}"/>
              </a:ext>
            </a:extLst>
          </p:cNvPr>
          <p:cNvSpPr/>
          <p:nvPr/>
        </p:nvSpPr>
        <p:spPr>
          <a:xfrm>
            <a:off x="1076197" y="4162421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lum bright="70000" contrast="-7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5">
            <a:extLst>
              <a:ext uri="{FF2B5EF4-FFF2-40B4-BE49-F238E27FC236}">
                <a16:creationId xmlns:a16="http://schemas.microsoft.com/office/drawing/2014/main" id="{6EEC6103-239A-4F3D-BBE6-DD9D78378DB4}"/>
              </a:ext>
            </a:extLst>
          </p:cNvPr>
          <p:cNvSpPr/>
          <p:nvPr/>
        </p:nvSpPr>
        <p:spPr>
          <a:xfrm>
            <a:off x="1098712" y="5375295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lum bright="70000" contrast="-7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5">
            <a:extLst>
              <a:ext uri="{FF2B5EF4-FFF2-40B4-BE49-F238E27FC236}">
                <a16:creationId xmlns:a16="http://schemas.microsoft.com/office/drawing/2014/main" id="{95086819-E8F9-4260-92BE-D989CE35C65E}"/>
              </a:ext>
            </a:extLst>
          </p:cNvPr>
          <p:cNvSpPr/>
          <p:nvPr/>
        </p:nvSpPr>
        <p:spPr>
          <a:xfrm>
            <a:off x="1076197" y="2938606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lum bright="70000" contrast="-7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5">
            <a:extLst>
              <a:ext uri="{FF2B5EF4-FFF2-40B4-BE49-F238E27FC236}">
                <a16:creationId xmlns:a16="http://schemas.microsoft.com/office/drawing/2014/main" id="{E83FC166-3C7B-4D20-AC5E-71B5EC529053}"/>
              </a:ext>
            </a:extLst>
          </p:cNvPr>
          <p:cNvSpPr/>
          <p:nvPr/>
        </p:nvSpPr>
        <p:spPr>
          <a:xfrm>
            <a:off x="1034481" y="6534156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lum bright="70000" contrast="-7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5">
            <a:extLst>
              <a:ext uri="{FF2B5EF4-FFF2-40B4-BE49-F238E27FC236}">
                <a16:creationId xmlns:a16="http://schemas.microsoft.com/office/drawing/2014/main" id="{DB28ACBE-823E-41B1-BCBF-AFBE3AA69BE0}"/>
              </a:ext>
            </a:extLst>
          </p:cNvPr>
          <p:cNvSpPr/>
          <p:nvPr/>
        </p:nvSpPr>
        <p:spPr>
          <a:xfrm>
            <a:off x="8861931" y="1764681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lum bright="70000" contrast="-7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5">
            <a:extLst>
              <a:ext uri="{FF2B5EF4-FFF2-40B4-BE49-F238E27FC236}">
                <a16:creationId xmlns:a16="http://schemas.microsoft.com/office/drawing/2014/main" id="{3CCED391-86C7-4778-AB68-6C2DE46AEFC6}"/>
              </a:ext>
            </a:extLst>
          </p:cNvPr>
          <p:cNvSpPr/>
          <p:nvPr/>
        </p:nvSpPr>
        <p:spPr>
          <a:xfrm>
            <a:off x="8853618" y="2975007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lum bright="70000" contrast="-7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5">
            <a:extLst>
              <a:ext uri="{FF2B5EF4-FFF2-40B4-BE49-F238E27FC236}">
                <a16:creationId xmlns:a16="http://schemas.microsoft.com/office/drawing/2014/main" id="{4CC67B5D-F652-4C16-AC0A-8D7F5C883E37}"/>
              </a:ext>
            </a:extLst>
          </p:cNvPr>
          <p:cNvSpPr/>
          <p:nvPr/>
        </p:nvSpPr>
        <p:spPr>
          <a:xfrm>
            <a:off x="8858526" y="4133871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lum bright="70000" contrast="-7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5">
            <a:extLst>
              <a:ext uri="{FF2B5EF4-FFF2-40B4-BE49-F238E27FC236}">
                <a16:creationId xmlns:a16="http://schemas.microsoft.com/office/drawing/2014/main" id="{F8C29E3E-5065-43CF-A0CE-3C7C33022B8B}"/>
              </a:ext>
            </a:extLst>
          </p:cNvPr>
          <p:cNvSpPr/>
          <p:nvPr/>
        </p:nvSpPr>
        <p:spPr>
          <a:xfrm>
            <a:off x="8853619" y="5292735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lum bright="70000" contrast="-7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48AF2FB3-FC4F-42AE-B8C3-ECF04844E877}"/>
              </a:ext>
            </a:extLst>
          </p:cNvPr>
          <p:cNvSpPr/>
          <p:nvPr/>
        </p:nvSpPr>
        <p:spPr>
          <a:xfrm>
            <a:off x="8853619" y="6534155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lum bright="70000" contrast="-7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7235834" y="9309708"/>
            <a:ext cx="8235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0739957-C362-49EC-B597-85AEE59928A5}"/>
              </a:ext>
            </a:extLst>
          </p:cNvPr>
          <p:cNvSpPr txBox="1"/>
          <p:nvPr/>
        </p:nvSpPr>
        <p:spPr>
          <a:xfrm>
            <a:off x="1414489" y="5643172"/>
            <a:ext cx="6618634" cy="4508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4200" dirty="0">
                <a:solidFill>
                  <a:srgbClr val="000000"/>
                </a:solidFill>
                <a:latin typeface="Open Sauce"/>
              </a:rPr>
              <a:t>4.   Gradient Boosting</a:t>
            </a:r>
          </a:p>
        </p:txBody>
      </p:sp>
      <p:sp>
        <p:nvSpPr>
          <p:cNvPr id="64" name="TextBox 20">
            <a:extLst>
              <a:ext uri="{FF2B5EF4-FFF2-40B4-BE49-F238E27FC236}">
                <a16:creationId xmlns:a16="http://schemas.microsoft.com/office/drawing/2014/main" id="{16DDF736-392F-44EF-B205-1189599408BA}"/>
              </a:ext>
            </a:extLst>
          </p:cNvPr>
          <p:cNvSpPr txBox="1"/>
          <p:nvPr/>
        </p:nvSpPr>
        <p:spPr>
          <a:xfrm>
            <a:off x="1335705" y="6871551"/>
            <a:ext cx="7522822" cy="4508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4200" dirty="0">
                <a:solidFill>
                  <a:srgbClr val="000000"/>
                </a:solidFill>
                <a:latin typeface="Open Sauce"/>
              </a:rPr>
              <a:t>5.   Support Vector Machine</a:t>
            </a:r>
          </a:p>
        </p:txBody>
      </p:sp>
      <p:sp>
        <p:nvSpPr>
          <p:cNvPr id="65" name="TextBox 20">
            <a:extLst>
              <a:ext uri="{FF2B5EF4-FFF2-40B4-BE49-F238E27FC236}">
                <a16:creationId xmlns:a16="http://schemas.microsoft.com/office/drawing/2014/main" id="{63562911-BCA1-42F8-B61A-9762A043A20C}"/>
              </a:ext>
            </a:extLst>
          </p:cNvPr>
          <p:cNvSpPr txBox="1"/>
          <p:nvPr/>
        </p:nvSpPr>
        <p:spPr>
          <a:xfrm>
            <a:off x="1411321" y="4530354"/>
            <a:ext cx="4844915" cy="4508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4200" dirty="0">
                <a:solidFill>
                  <a:srgbClr val="000000"/>
                </a:solidFill>
                <a:latin typeface="Open Sauce"/>
              </a:rPr>
              <a:t>3.   Naïve Bayes </a:t>
            </a:r>
          </a:p>
        </p:txBody>
      </p:sp>
      <p:sp>
        <p:nvSpPr>
          <p:cNvPr id="66" name="TextBox 20">
            <a:extLst>
              <a:ext uri="{FF2B5EF4-FFF2-40B4-BE49-F238E27FC236}">
                <a16:creationId xmlns:a16="http://schemas.microsoft.com/office/drawing/2014/main" id="{ADF90BF8-8B10-47A5-9400-DA401DAF20F6}"/>
              </a:ext>
            </a:extLst>
          </p:cNvPr>
          <p:cNvSpPr txBox="1"/>
          <p:nvPr/>
        </p:nvSpPr>
        <p:spPr>
          <a:xfrm>
            <a:off x="1369163" y="3235698"/>
            <a:ext cx="5869836" cy="4508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4200" dirty="0">
                <a:solidFill>
                  <a:srgbClr val="000000"/>
                </a:solidFill>
                <a:latin typeface="Open Sauce"/>
              </a:rPr>
              <a:t>2.   Random Forest</a:t>
            </a:r>
          </a:p>
        </p:txBody>
      </p:sp>
      <p:sp>
        <p:nvSpPr>
          <p:cNvPr id="67" name="TextBox 20">
            <a:extLst>
              <a:ext uri="{FF2B5EF4-FFF2-40B4-BE49-F238E27FC236}">
                <a16:creationId xmlns:a16="http://schemas.microsoft.com/office/drawing/2014/main" id="{D05C0D5F-E4BD-4C31-B863-0009E983CD67}"/>
              </a:ext>
            </a:extLst>
          </p:cNvPr>
          <p:cNvSpPr txBox="1"/>
          <p:nvPr/>
        </p:nvSpPr>
        <p:spPr>
          <a:xfrm>
            <a:off x="1398873" y="2094779"/>
            <a:ext cx="4857363" cy="4508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4200" dirty="0">
                <a:solidFill>
                  <a:srgbClr val="000000"/>
                </a:solidFill>
                <a:latin typeface="Open Sauce"/>
              </a:rPr>
              <a:t>1.   Decision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20">
                <a:extLst>
                  <a:ext uri="{FF2B5EF4-FFF2-40B4-BE49-F238E27FC236}">
                    <a16:creationId xmlns:a16="http://schemas.microsoft.com/office/drawing/2014/main" id="{EF5EA02E-6444-490B-B323-6AF1DEEC3E58}"/>
                  </a:ext>
                </a:extLst>
              </p:cNvPr>
              <p:cNvSpPr txBox="1"/>
              <p:nvPr/>
            </p:nvSpPr>
            <p:spPr>
              <a:xfrm>
                <a:off x="9214842" y="2128572"/>
                <a:ext cx="6802586" cy="45082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3359"/>
                  </a:lnSpc>
                  <a:spcBef>
                    <a:spcPct val="0"/>
                  </a:spcBef>
                </a:pPr>
                <a:r>
                  <a:rPr lang="en-US" sz="4200" dirty="0">
                    <a:solidFill>
                      <a:srgbClr val="000000"/>
                    </a:solidFill>
                    <a:latin typeface="Open Sauce"/>
                  </a:rPr>
                  <a:t>6. </a:t>
                </a:r>
                <a14:m>
                  <m:oMath xmlns:m="http://schemas.openxmlformats.org/officeDocument/2006/math">
                    <m:r>
                      <a:rPr lang="en-US" sz="42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42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4200" dirty="0">
                    <a:solidFill>
                      <a:srgbClr val="000000"/>
                    </a:solidFill>
                    <a:latin typeface="Open Sauce"/>
                  </a:rPr>
                  <a:t>-Nearest Neighbor</a:t>
                </a:r>
              </a:p>
            </p:txBody>
          </p:sp>
        </mc:Choice>
        <mc:Fallback xmlns="">
          <p:sp>
            <p:nvSpPr>
              <p:cNvPr id="68" name="TextBox 20">
                <a:extLst>
                  <a:ext uri="{FF2B5EF4-FFF2-40B4-BE49-F238E27FC236}">
                    <a16:creationId xmlns:a16="http://schemas.microsoft.com/office/drawing/2014/main" id="{EF5EA02E-6444-490B-B323-6AF1DEEC3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4842" y="2128572"/>
                <a:ext cx="6802586" cy="450829"/>
              </a:xfrm>
              <a:prstGeom prst="rect">
                <a:avLst/>
              </a:prstGeom>
              <a:blipFill>
                <a:blip r:embed="rId11"/>
                <a:stretch>
                  <a:fillRect l="-4839" t="-81081" b="-7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20">
            <a:extLst>
              <a:ext uri="{FF2B5EF4-FFF2-40B4-BE49-F238E27FC236}">
                <a16:creationId xmlns:a16="http://schemas.microsoft.com/office/drawing/2014/main" id="{34DE3FB5-3FA7-4D8C-8008-1AD813C283EE}"/>
              </a:ext>
            </a:extLst>
          </p:cNvPr>
          <p:cNvSpPr txBox="1"/>
          <p:nvPr/>
        </p:nvSpPr>
        <p:spPr>
          <a:xfrm>
            <a:off x="9234803" y="3317427"/>
            <a:ext cx="7391400" cy="4508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4200" dirty="0">
                <a:solidFill>
                  <a:srgbClr val="000000"/>
                </a:solidFill>
                <a:latin typeface="Open Sauce"/>
              </a:rPr>
              <a:t>7.   Artificial Neural Network</a:t>
            </a:r>
          </a:p>
        </p:txBody>
      </p:sp>
      <p:sp>
        <p:nvSpPr>
          <p:cNvPr id="70" name="TextBox 20">
            <a:extLst>
              <a:ext uri="{FF2B5EF4-FFF2-40B4-BE49-F238E27FC236}">
                <a16:creationId xmlns:a16="http://schemas.microsoft.com/office/drawing/2014/main" id="{FF82FB12-B7FB-4189-8CED-39F9108CB6F6}"/>
              </a:ext>
            </a:extLst>
          </p:cNvPr>
          <p:cNvSpPr txBox="1"/>
          <p:nvPr/>
        </p:nvSpPr>
        <p:spPr>
          <a:xfrm>
            <a:off x="9188518" y="4463109"/>
            <a:ext cx="7334415" cy="4508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4200" dirty="0">
                <a:solidFill>
                  <a:srgbClr val="000000"/>
                </a:solidFill>
                <a:latin typeface="Open Sauce"/>
              </a:rPr>
              <a:t>8.   Change-point Detection</a:t>
            </a:r>
          </a:p>
        </p:txBody>
      </p:sp>
      <p:sp>
        <p:nvSpPr>
          <p:cNvPr id="71" name="TextBox 20">
            <a:extLst>
              <a:ext uri="{FF2B5EF4-FFF2-40B4-BE49-F238E27FC236}">
                <a16:creationId xmlns:a16="http://schemas.microsoft.com/office/drawing/2014/main" id="{45C63EFA-1E2E-4794-9070-379FC136AD92}"/>
              </a:ext>
            </a:extLst>
          </p:cNvPr>
          <p:cNvSpPr txBox="1"/>
          <p:nvPr/>
        </p:nvSpPr>
        <p:spPr>
          <a:xfrm>
            <a:off x="9214842" y="5676682"/>
            <a:ext cx="6105669" cy="4508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4200" dirty="0">
                <a:solidFill>
                  <a:srgbClr val="000000"/>
                </a:solidFill>
                <a:latin typeface="Open Sauce"/>
              </a:rPr>
              <a:t>9.   Anomaly Detection</a:t>
            </a:r>
          </a:p>
        </p:txBody>
      </p:sp>
      <p:sp>
        <p:nvSpPr>
          <p:cNvPr id="72" name="TextBox 20">
            <a:extLst>
              <a:ext uri="{FF2B5EF4-FFF2-40B4-BE49-F238E27FC236}">
                <a16:creationId xmlns:a16="http://schemas.microsoft.com/office/drawing/2014/main" id="{74391A3D-DA44-4E72-B4E5-5C489DF3C130}"/>
              </a:ext>
            </a:extLst>
          </p:cNvPr>
          <p:cNvSpPr txBox="1"/>
          <p:nvPr/>
        </p:nvSpPr>
        <p:spPr>
          <a:xfrm>
            <a:off x="8991600" y="6857410"/>
            <a:ext cx="8847484" cy="4508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4200" dirty="0">
                <a:solidFill>
                  <a:srgbClr val="000000"/>
                </a:solidFill>
                <a:latin typeface="Open Sauce"/>
              </a:rPr>
              <a:t>10.   Natural Language Processing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840200" y="9309708"/>
            <a:ext cx="1219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20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8EE916AB-C50E-449C-AC70-5B614016C6C2}"/>
              </a:ext>
            </a:extLst>
          </p:cNvPr>
          <p:cNvSpPr/>
          <p:nvPr/>
        </p:nvSpPr>
        <p:spPr>
          <a:xfrm>
            <a:off x="990600" y="984701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AC30B6C9-20BC-4995-A39F-05443B8C2E24}"/>
              </a:ext>
            </a:extLst>
          </p:cNvPr>
          <p:cNvSpPr txBox="1"/>
          <p:nvPr/>
        </p:nvSpPr>
        <p:spPr>
          <a:xfrm>
            <a:off x="1295400" y="767200"/>
            <a:ext cx="10590775" cy="1003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2.   Random Forest (cont.)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94B64-C7E4-436B-8E0B-77C4E5EC4E41}"/>
              </a:ext>
            </a:extLst>
          </p:cNvPr>
          <p:cNvSpPr txBox="1"/>
          <p:nvPr/>
        </p:nvSpPr>
        <p:spPr>
          <a:xfrm>
            <a:off x="685800" y="2583929"/>
            <a:ext cx="16764000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The </a:t>
            </a:r>
            <a:r>
              <a:rPr lang="en-US" sz="4500" b="1" dirty="0"/>
              <a:t>random forest algorithm </a:t>
            </a:r>
            <a:r>
              <a:rPr lang="en-US" sz="4500" dirty="0"/>
              <a:t>is an extension of the bagging method as it utilizes both </a:t>
            </a:r>
            <a:r>
              <a:rPr lang="en-US" sz="4500" b="1" dirty="0"/>
              <a:t>bagging</a:t>
            </a:r>
            <a:r>
              <a:rPr lang="en-US" sz="4500" dirty="0"/>
              <a:t> and </a:t>
            </a:r>
            <a:r>
              <a:rPr lang="en-US" sz="4500" b="1" dirty="0"/>
              <a:t>feature randomness.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1000" b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b="1" dirty="0"/>
              <a:t>Feature randomness </a:t>
            </a:r>
            <a:r>
              <a:rPr lang="en-US" sz="4500" dirty="0"/>
              <a:t>generates a </a:t>
            </a:r>
            <a:r>
              <a:rPr lang="en-US" sz="4500" b="1" dirty="0"/>
              <a:t>random subset of features. </a:t>
            </a:r>
            <a:r>
              <a:rPr lang="en-US" sz="4500" dirty="0"/>
              <a:t>This</a:t>
            </a:r>
            <a:r>
              <a:rPr lang="en-US" sz="4500" b="1" dirty="0"/>
              <a:t> </a:t>
            </a:r>
            <a:r>
              <a:rPr lang="en-US" sz="4500" dirty="0"/>
              <a:t>ensures a </a:t>
            </a:r>
            <a:r>
              <a:rPr lang="en-US" sz="4500" b="1" dirty="0"/>
              <a:t>low correlation </a:t>
            </a:r>
            <a:r>
              <a:rPr lang="en-US" sz="4500" dirty="0"/>
              <a:t>among </a:t>
            </a:r>
            <a:r>
              <a:rPr lang="en-US" sz="4500" b="1" dirty="0"/>
              <a:t>generated decision trees</a:t>
            </a:r>
            <a:r>
              <a:rPr lang="en-US" sz="4500" dirty="0"/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The results are then </a:t>
            </a:r>
            <a:r>
              <a:rPr lang="en-US" sz="4500" b="1" dirty="0"/>
              <a:t>aggregated</a:t>
            </a:r>
            <a:r>
              <a:rPr lang="en-US" sz="4500" dirty="0"/>
              <a:t> into a </a:t>
            </a:r>
            <a:r>
              <a:rPr lang="en-US" sz="4500" b="1" dirty="0"/>
              <a:t>single prediction</a:t>
            </a:r>
            <a:r>
              <a:rPr lang="en-US" sz="4500" dirty="0"/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b="1" dirty="0"/>
              <a:t>The random forest algorithm </a:t>
            </a:r>
            <a:r>
              <a:rPr lang="en-US" sz="4500" dirty="0"/>
              <a:t>has </a:t>
            </a:r>
            <a:r>
              <a:rPr lang="en-US" sz="4500" b="1" dirty="0"/>
              <a:t>three main hyperparameters: </a:t>
            </a:r>
            <a:r>
              <a:rPr lang="en-US" sz="4500" dirty="0"/>
              <a:t>the number of nodes, the number of trees, and the number of variables sampled.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03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840200" y="9309708"/>
            <a:ext cx="1219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21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8EE916AB-C50E-449C-AC70-5B614016C6C2}"/>
              </a:ext>
            </a:extLst>
          </p:cNvPr>
          <p:cNvSpPr/>
          <p:nvPr/>
        </p:nvSpPr>
        <p:spPr>
          <a:xfrm>
            <a:off x="990600" y="984701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AC30B6C9-20BC-4995-A39F-05443B8C2E24}"/>
              </a:ext>
            </a:extLst>
          </p:cNvPr>
          <p:cNvSpPr txBox="1"/>
          <p:nvPr/>
        </p:nvSpPr>
        <p:spPr>
          <a:xfrm>
            <a:off x="1295400" y="767200"/>
            <a:ext cx="10590775" cy="1003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2.   Random Forest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394B64-C7E4-436B-8E0B-77C4E5EC4E41}"/>
                  </a:ext>
                </a:extLst>
              </p:cNvPr>
              <p:cNvSpPr txBox="1"/>
              <p:nvPr/>
            </p:nvSpPr>
            <p:spPr>
              <a:xfrm>
                <a:off x="1245266" y="2012893"/>
                <a:ext cx="16429121" cy="7075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Random forest makes it easy to evaluate the </a:t>
                </a:r>
                <a:r>
                  <a:rPr lang="en-US" sz="4500" b="1" dirty="0"/>
                  <a:t>feature importance</a:t>
                </a:r>
                <a:r>
                  <a:rPr lang="en-US" sz="4500" dirty="0"/>
                  <a:t>,</a:t>
                </a:r>
                <a:r>
                  <a:rPr lang="en-US" sz="4500" b="1" dirty="0"/>
                  <a:t> </a:t>
                </a:r>
                <a:r>
                  <a:rPr lang="en-US" sz="4500" dirty="0"/>
                  <a:t>which is the </a:t>
                </a:r>
                <a:r>
                  <a:rPr lang="en-US" sz="4500" b="1" dirty="0"/>
                  <a:t>contribution of each splitting feature </a:t>
                </a:r>
                <a:r>
                  <a:rPr lang="en-US" sz="4500" dirty="0"/>
                  <a:t>to the model.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To measure the feature importance, the </a:t>
                </a:r>
                <a:r>
                  <a:rPr lang="en-US" sz="4500" b="1" dirty="0"/>
                  <a:t>loss reduction </a:t>
                </a:r>
                <a:r>
                  <a:rPr lang="en-US" sz="4500" dirty="0"/>
                  <a:t>method is used. It measures how much the model’s </a:t>
                </a:r>
                <a:r>
                  <a:rPr lang="en-US" sz="4500" b="1" dirty="0"/>
                  <a:t>accuracy decreases </a:t>
                </a:r>
                <a:r>
                  <a:rPr lang="en-US" sz="4500" dirty="0"/>
                  <a:t>when a given feature is </a:t>
                </a:r>
                <a:r>
                  <a:rPr lang="en-US" sz="4500" b="1" dirty="0"/>
                  <a:t>excluded</a:t>
                </a:r>
                <a:r>
                  <a:rPr lang="en-US" sz="4500" dirty="0"/>
                  <a:t>. 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For random forest </a:t>
                </a:r>
                <a:r>
                  <a:rPr lang="en-US" sz="4500" b="1" dirty="0"/>
                  <a:t>regression</a:t>
                </a:r>
                <a:r>
                  <a:rPr lang="en-US" sz="4500" dirty="0"/>
                  <a:t>, the </a:t>
                </a:r>
                <a:r>
                  <a:rPr lang="en-US" sz="4500" b="1" dirty="0"/>
                  <a:t>loss function </a:t>
                </a:r>
                <a:r>
                  <a:rPr lang="en-US" sz="4500" dirty="0"/>
                  <a:t>is the </a:t>
                </a:r>
                <a:r>
                  <a:rPr lang="en-US" sz="4500" b="1" dirty="0"/>
                  <a:t>mean squared error</a:t>
                </a:r>
                <a:r>
                  <a:rPr lang="en-US" sz="4500" dirty="0"/>
                  <a:t> </a:t>
                </a:r>
                <a14:m>
                  <m:oMath xmlns:m="http://schemas.openxmlformats.org/officeDocument/2006/math"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en-US" sz="45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5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45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4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4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4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5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45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45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4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4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45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45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45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4500" dirty="0"/>
                  <a:t>.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For random forest </a:t>
                </a:r>
                <a:r>
                  <a:rPr lang="en-US" sz="4500" b="1" dirty="0"/>
                  <a:t>classification</a:t>
                </a:r>
                <a:r>
                  <a:rPr lang="en-US" sz="4500" dirty="0"/>
                  <a:t>, the </a:t>
                </a:r>
                <a:r>
                  <a:rPr lang="en-US" sz="4500" b="1" dirty="0"/>
                  <a:t>loss function </a:t>
                </a:r>
                <a:r>
                  <a:rPr lang="en-US" sz="4500" dirty="0"/>
                  <a:t>is the </a:t>
                </a:r>
                <a:r>
                  <a:rPr lang="en-US" sz="4500" b="1" dirty="0"/>
                  <a:t>reduction in the Gini impurity index</a:t>
                </a:r>
                <a:r>
                  <a:rPr lang="en-US" sz="4500" dirty="0"/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394B64-C7E4-436B-8E0B-77C4E5EC4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266" y="2012893"/>
                <a:ext cx="16429121" cy="7075463"/>
              </a:xfrm>
              <a:prstGeom prst="rect">
                <a:avLst/>
              </a:prstGeom>
              <a:blipFill>
                <a:blip r:embed="rId11"/>
                <a:stretch>
                  <a:fillRect l="-1410" t="-1809" r="-1150" b="-33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002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9469719">
            <a:off x="13792200" y="-2352962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840200" y="9309708"/>
            <a:ext cx="1219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22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8EE916AB-C50E-449C-AC70-5B614016C6C2}"/>
              </a:ext>
            </a:extLst>
          </p:cNvPr>
          <p:cNvSpPr/>
          <p:nvPr/>
        </p:nvSpPr>
        <p:spPr>
          <a:xfrm>
            <a:off x="990600" y="984701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AC30B6C9-20BC-4995-A39F-05443B8C2E24}"/>
              </a:ext>
            </a:extLst>
          </p:cNvPr>
          <p:cNvSpPr txBox="1"/>
          <p:nvPr/>
        </p:nvSpPr>
        <p:spPr>
          <a:xfrm>
            <a:off x="1295400" y="767200"/>
            <a:ext cx="11125200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2.   Random Forest – Coding Examples</a:t>
            </a:r>
          </a:p>
        </p:txBody>
      </p:sp>
      <p:pic>
        <p:nvPicPr>
          <p:cNvPr id="11" name="Picture 2" descr="https://media.vlpt.us/images/yeon2zzang/post/ad2beec7-61fd-4de7-9dda-77d8ea88f48e/R%20icon.png?w=768">
            <a:extLst>
              <a:ext uri="{FF2B5EF4-FFF2-40B4-BE49-F238E27FC236}">
                <a16:creationId xmlns:a16="http://schemas.microsoft.com/office/drawing/2014/main" id="{81B012E5-DE2D-4BF3-9476-BEF39F430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2191" y="3514185"/>
            <a:ext cx="3928533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2042FF-E19F-4F1D-9B84-75B95080B8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582898" y="3672640"/>
            <a:ext cx="2095500" cy="2095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B57B26-933F-4612-8DB6-F6A33AF4AEA7}"/>
              </a:ext>
            </a:extLst>
          </p:cNvPr>
          <p:cNvSpPr txBox="1"/>
          <p:nvPr/>
        </p:nvSpPr>
        <p:spPr>
          <a:xfrm>
            <a:off x="2198463" y="3125618"/>
            <a:ext cx="13716842" cy="3101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500" dirty="0"/>
              <a:t>Random Forest Regression – Housing Data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500" dirty="0"/>
              <a:t>Random Forest Binary Classification – Pneumonia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500" dirty="0"/>
              <a:t>Random Forest Multinomial Classification – Movie Data</a:t>
            </a:r>
          </a:p>
        </p:txBody>
      </p:sp>
    </p:spTree>
    <p:extLst>
      <p:ext uri="{BB962C8B-B14F-4D97-AF65-F5344CB8AC3E}">
        <p14:creationId xmlns:p14="http://schemas.microsoft.com/office/powerpoint/2010/main" val="328038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23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8AF9C9B4-10A2-4377-AFD8-FB2D1C110A60}"/>
              </a:ext>
            </a:extLst>
          </p:cNvPr>
          <p:cNvSpPr/>
          <p:nvPr/>
        </p:nvSpPr>
        <p:spPr>
          <a:xfrm>
            <a:off x="999101" y="1088863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9CF5B226-26B9-4052-A16F-B3B4C3910590}"/>
              </a:ext>
            </a:extLst>
          </p:cNvPr>
          <p:cNvSpPr txBox="1"/>
          <p:nvPr/>
        </p:nvSpPr>
        <p:spPr>
          <a:xfrm>
            <a:off x="1295400" y="979763"/>
            <a:ext cx="10590775" cy="109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7499" dirty="0">
                <a:latin typeface="Raleway Heavy"/>
              </a:rPr>
              <a:t>3. Naïve Bayes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2E15AD-AA88-4098-B7E5-4D742DFEBB5A}"/>
              </a:ext>
            </a:extLst>
          </p:cNvPr>
          <p:cNvSpPr txBox="1"/>
          <p:nvPr/>
        </p:nvSpPr>
        <p:spPr>
          <a:xfrm>
            <a:off x="614068" y="2552700"/>
            <a:ext cx="16911932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b="1" dirty="0"/>
              <a:t>Naïve Bayes classification </a:t>
            </a:r>
            <a:r>
              <a:rPr lang="en-US" sz="4500" dirty="0"/>
              <a:t>is a method used for binary and multinomial classifications but not a regression.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The method utilizes </a:t>
            </a:r>
            <a:r>
              <a:rPr lang="en-US" sz="4500" b="1" dirty="0"/>
              <a:t>the Bayes’ formula</a:t>
            </a:r>
            <a:r>
              <a:rPr lang="en-US" sz="4500" dirty="0"/>
              <a:t>.</a:t>
            </a:r>
          </a:p>
          <a:p>
            <a:r>
              <a:rPr lang="en-US" sz="4500" dirty="0"/>
              <a:t> </a:t>
            </a:r>
          </a:p>
          <a:p>
            <a:r>
              <a:rPr lang="en-US" sz="4500" b="1" dirty="0"/>
              <a:t>Historical Note.</a:t>
            </a:r>
          </a:p>
          <a:p>
            <a:r>
              <a:rPr lang="en-US" sz="4500" dirty="0"/>
              <a:t>Reverend Thomas Bayes (c. 1701 – 1761) was an </a:t>
            </a:r>
          </a:p>
          <a:p>
            <a:r>
              <a:rPr lang="en-US" sz="4500" dirty="0"/>
              <a:t>English statistician, philosopher, and Presbyterian </a:t>
            </a:r>
          </a:p>
          <a:p>
            <a:r>
              <a:rPr lang="en-US" sz="4500" dirty="0"/>
              <a:t>minister.</a:t>
            </a:r>
          </a:p>
          <a:p>
            <a:endParaRPr lang="en-US" sz="4500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500" dirty="0"/>
          </a:p>
        </p:txBody>
      </p:sp>
      <p:pic>
        <p:nvPicPr>
          <p:cNvPr id="4100" name="Picture 4" descr="https://upload.wikimedia.org/wikipedia/commons/thumb/d/d4/Thomas_Bayes.gif/220px-Thomas_Bayes.gif">
            <a:extLst>
              <a:ext uri="{FF2B5EF4-FFF2-40B4-BE49-F238E27FC236}">
                <a16:creationId xmlns:a16="http://schemas.microsoft.com/office/drawing/2014/main" id="{EBA8232C-D24F-4936-9B09-078279050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2076" y="4095989"/>
            <a:ext cx="3967781" cy="425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3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24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8AF9C9B4-10A2-4377-AFD8-FB2D1C110A60}"/>
              </a:ext>
            </a:extLst>
          </p:cNvPr>
          <p:cNvSpPr/>
          <p:nvPr/>
        </p:nvSpPr>
        <p:spPr>
          <a:xfrm>
            <a:off x="999101" y="800100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9CF5B226-26B9-4052-A16F-B3B4C3910590}"/>
              </a:ext>
            </a:extLst>
          </p:cNvPr>
          <p:cNvSpPr txBox="1"/>
          <p:nvPr/>
        </p:nvSpPr>
        <p:spPr>
          <a:xfrm>
            <a:off x="1295400" y="503034"/>
            <a:ext cx="10590775" cy="1003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3.   Naïve Bayes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E15AD-AA88-4098-B7E5-4D742DFEBB5A}"/>
                  </a:ext>
                </a:extLst>
              </p:cNvPr>
              <p:cNvSpPr txBox="1"/>
              <p:nvPr/>
            </p:nvSpPr>
            <p:spPr>
              <a:xfrm>
                <a:off x="688034" y="1782345"/>
                <a:ext cx="16911932" cy="8286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4500" dirty="0"/>
                  <a:t>Suppose events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4500" dirty="0"/>
                  <a:t> </a:t>
                </a:r>
                <a:r>
                  <a:rPr lang="en-US" sz="4500" b="1" dirty="0"/>
                  <a:t>partition</a:t>
                </a:r>
                <a:r>
                  <a:rPr lang="en-US" sz="4500" dirty="0"/>
                  <a:t> the set of all possible outcomes of a random phenomenon, and don’t overlap.</a:t>
                </a:r>
              </a:p>
              <a:p>
                <a:pPr marL="685800" indent="-6858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4500" dirty="0"/>
                  <a:t>Suppose an event </a:t>
                </a:r>
                <a14:m>
                  <m:oMath xmlns:m="http://schemas.openxmlformats.org/officeDocument/2006/math"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5500" dirty="0"/>
                  <a:t> </a:t>
                </a:r>
                <a:r>
                  <a:rPr lang="en-US" sz="4500" dirty="0"/>
                  <a:t>has happened. </a:t>
                </a:r>
              </a:p>
              <a:p>
                <a:pPr marL="685800" indent="-6858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4500" dirty="0"/>
                  <a:t>Knowing the </a:t>
                </a:r>
                <a:r>
                  <a:rPr lang="en-US" sz="4500" b="1" dirty="0"/>
                  <a:t>prior probabilities </a:t>
                </a:r>
                <a14:m>
                  <m:oMath xmlns:m="http://schemas.openxmlformats.org/officeDocument/2006/math"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500" dirty="0"/>
                  <a:t> and the </a:t>
                </a:r>
                <a:r>
                  <a:rPr lang="en-US" sz="4500" b="1" dirty="0"/>
                  <a:t>conditional probabilities</a:t>
                </a:r>
                <a:r>
                  <a:rPr lang="en-US" sz="4500" dirty="0"/>
                  <a:t> </a:t>
                </a:r>
                <a14:m>
                  <m:oMath xmlns:m="http://schemas.openxmlformats.org/officeDocument/2006/math"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sSub>
                          <m:sSubPr>
                            <m:ctrlP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500" dirty="0"/>
                  <a:t>, we can update our knowledge about the events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4500" i="1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4500" dirty="0"/>
                  <a:t> by computing the </a:t>
                </a:r>
                <a:r>
                  <a:rPr lang="en-US" sz="4500" b="1" dirty="0"/>
                  <a:t>posterior probabilities </a:t>
                </a:r>
                <a:r>
                  <a:rPr lang="en-US" sz="4500" dirty="0"/>
                  <a:t>via the </a:t>
                </a:r>
                <a:r>
                  <a:rPr lang="en-US" sz="4500" b="1" dirty="0"/>
                  <a:t>Bayes’ formula</a:t>
                </a:r>
                <a:r>
                  <a:rPr lang="en-US" sz="4500" dirty="0"/>
                  <a:t>.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45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E15AD-AA88-4098-B7E5-4D742DFEB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34" y="1782345"/>
                <a:ext cx="16911932" cy="8286884"/>
              </a:xfrm>
              <a:prstGeom prst="rect">
                <a:avLst/>
              </a:prstGeom>
              <a:blipFill>
                <a:blip r:embed="rId11"/>
                <a:stretch>
                  <a:fillRect l="-1370" r="-2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566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25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8AF9C9B4-10A2-4377-AFD8-FB2D1C110A60}"/>
              </a:ext>
            </a:extLst>
          </p:cNvPr>
          <p:cNvSpPr/>
          <p:nvPr/>
        </p:nvSpPr>
        <p:spPr>
          <a:xfrm>
            <a:off x="999101" y="800100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9CF5B226-26B9-4052-A16F-B3B4C3910590}"/>
              </a:ext>
            </a:extLst>
          </p:cNvPr>
          <p:cNvSpPr txBox="1"/>
          <p:nvPr/>
        </p:nvSpPr>
        <p:spPr>
          <a:xfrm>
            <a:off x="1295400" y="495300"/>
            <a:ext cx="10590775" cy="1003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3.    Naïve Bayes (cont.)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96B784-4110-4BDF-8938-78871AE536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829841"/>
            <a:ext cx="7572057" cy="46436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47243A-2DE4-409E-8234-B35E6EA1B95C}"/>
                  </a:ext>
                </a:extLst>
              </p:cNvPr>
              <p:cNvSpPr txBox="1"/>
              <p:nvPr/>
            </p:nvSpPr>
            <p:spPr>
              <a:xfrm>
                <a:off x="8458200" y="4920916"/>
                <a:ext cx="360784" cy="4451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47243A-2DE4-409E-8234-B35E6EA1B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200" y="4920916"/>
                <a:ext cx="360784" cy="445168"/>
              </a:xfrm>
              <a:prstGeom prst="rect">
                <a:avLst/>
              </a:prstGeom>
              <a:blipFill>
                <a:blip r:embed="rId13"/>
                <a:stretch>
                  <a:fillRect l="-16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BC335D6-C734-4BB2-ACDB-A0BDDF00D056}"/>
              </a:ext>
            </a:extLst>
          </p:cNvPr>
          <p:cNvSpPr txBox="1"/>
          <p:nvPr/>
        </p:nvSpPr>
        <p:spPr>
          <a:xfrm>
            <a:off x="9829799" y="1829841"/>
            <a:ext cx="6553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/>
              <a:t>Historical Note. </a:t>
            </a:r>
            <a:r>
              <a:rPr lang="en-US" sz="4500" dirty="0"/>
              <a:t>John Venn (1834 –1923) was </a:t>
            </a:r>
          </a:p>
          <a:p>
            <a:r>
              <a:rPr lang="en-US" sz="4500" dirty="0"/>
              <a:t>a British logician </a:t>
            </a:r>
          </a:p>
          <a:p>
            <a:r>
              <a:rPr lang="en-US" sz="4500" dirty="0"/>
              <a:t>and philosopher. </a:t>
            </a:r>
          </a:p>
          <a:p>
            <a:r>
              <a:rPr lang="en-US" sz="4500" dirty="0"/>
              <a:t>He introduced the </a:t>
            </a:r>
          </a:p>
          <a:p>
            <a:r>
              <a:rPr lang="en-US" sz="4500" b="1" dirty="0"/>
              <a:t>Venn diagram</a:t>
            </a:r>
            <a:r>
              <a:rPr lang="en-US" sz="4500" dirty="0"/>
              <a:t> in 1880.</a:t>
            </a:r>
          </a:p>
        </p:txBody>
      </p:sp>
      <p:pic>
        <p:nvPicPr>
          <p:cNvPr id="6146" name="Picture 2" descr="https://3.bp.blogspot.com/-mxVqOmpSvm8/WNBEhlYiemI/AAAAAAAACJg/dug7d6lByhUgsA0aweixRyekkxH9C1E9gCLcB/s1600/John%2BVenn.jpg">
            <a:extLst>
              <a:ext uri="{FF2B5EF4-FFF2-40B4-BE49-F238E27FC236}">
                <a16:creationId xmlns:a16="http://schemas.microsoft.com/office/drawing/2014/main" id="{06FAA0A2-14C2-4287-8401-1ADBCD874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6972" y="2525568"/>
            <a:ext cx="2322823" cy="284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82DF17-5305-4C80-9A6C-9E8E48D3D11E}"/>
                  </a:ext>
                </a:extLst>
              </p:cNvPr>
              <p:cNvSpPr txBox="1"/>
              <p:nvPr/>
            </p:nvSpPr>
            <p:spPr>
              <a:xfrm>
                <a:off x="1771512" y="6685753"/>
                <a:ext cx="14935200" cy="2717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500" b="1" dirty="0"/>
                  <a:t>Bayes’ Formula.   </a:t>
                </a:r>
                <a:r>
                  <a:rPr lang="en-US" sz="4500" dirty="0"/>
                  <a:t>For any fixed </a:t>
                </a:r>
                <a14:m>
                  <m:oMath xmlns:m="http://schemas.openxmlformats.org/officeDocument/2006/math"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4500" dirty="0"/>
                  <a:t>, the conditional probability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4500" dirty="0"/>
                  <a:t> given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4500" dirty="0"/>
                  <a:t> is computed as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5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5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45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4500" b="0" i="0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5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45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5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45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𝑎𝑛𝑑</m:t>
                        </m:r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45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5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45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5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45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45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5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45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45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45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5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500" i="1" dirty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45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5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45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4500" i="1" dirty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4500" i="1" dirty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45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5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45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500" i="1" dirty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ctrlPr>
                              <a:rPr lang="en-US" sz="450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45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4500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45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r>
                              <a:rPr lang="en-US" sz="4500" i="1" dirty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sz="450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4500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sz="4500" b="0" i="1" dirty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45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500" i="1" dirty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4500" b="0" i="1" dirty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4500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sz="4500" i="1" dirty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sz="45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45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500" i="1" dirty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4500" b="0" i="1" dirty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45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r>
                  <a:rPr lang="en-US" sz="4500" dirty="0"/>
                  <a:t>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82DF17-5305-4C80-9A6C-9E8E48D3D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512" y="6685753"/>
                <a:ext cx="14935200" cy="2717282"/>
              </a:xfrm>
              <a:prstGeom prst="rect">
                <a:avLst/>
              </a:prstGeom>
              <a:blipFill>
                <a:blip r:embed="rId15"/>
                <a:stretch>
                  <a:fillRect l="-1714" t="-4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502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9804172">
            <a:off x="14020799" y="-2183754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/>
              <a:t>2</a:t>
            </a:r>
            <a:r>
              <a:rPr lang="en-US" sz="5000" dirty="0"/>
              <a:t>6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8AF9C9B4-10A2-4377-AFD8-FB2D1C110A60}"/>
              </a:ext>
            </a:extLst>
          </p:cNvPr>
          <p:cNvSpPr/>
          <p:nvPr/>
        </p:nvSpPr>
        <p:spPr>
          <a:xfrm>
            <a:off x="999101" y="800100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9CF5B226-26B9-4052-A16F-B3B4C3910590}"/>
              </a:ext>
            </a:extLst>
          </p:cNvPr>
          <p:cNvSpPr txBox="1"/>
          <p:nvPr/>
        </p:nvSpPr>
        <p:spPr>
          <a:xfrm>
            <a:off x="1295400" y="529712"/>
            <a:ext cx="6705599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3.   Naïve Bayes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E15AD-AA88-4098-B7E5-4D742DFEBB5A}"/>
                  </a:ext>
                </a:extLst>
              </p:cNvPr>
              <p:cNvSpPr txBox="1"/>
              <p:nvPr/>
            </p:nvSpPr>
            <p:spPr>
              <a:xfrm>
                <a:off x="688034" y="1803773"/>
                <a:ext cx="16911932" cy="83427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500" b="1" dirty="0"/>
                  <a:t>Back to Naïve Bayes Classification.</a:t>
                </a:r>
              </a:p>
              <a:p>
                <a:endParaRPr lang="en-US" sz="1000" b="1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Suppose there are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45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500" b="0" i="0" dirty="0">
                    <a:latin typeface="Cambria Math" panose="02040503050406030204" pitchFamily="18" charset="0"/>
                  </a:rPr>
                  <a:t>predictors </a:t>
                </a:r>
                <a14:m>
                  <m:oMath xmlns:m="http://schemas.openxmlformats.org/officeDocument/2006/math">
                    <m:r>
                      <a:rPr lang="en-US" sz="45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500" b="1" i="0" smtClean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4500" dirty="0"/>
                  <a:t>, which can be categorical, or continuous. Let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4500" dirty="0"/>
                  <a:t> denote the response variable. By the Bayes’ formula,    </a:t>
                </a:r>
              </a:p>
              <a:p>
                <a:pPr algn="ctr"/>
                <a:r>
                  <a:rPr lang="en-US" sz="4500" dirty="0"/>
                  <a:t>   </a:t>
                </a:r>
                <a14:m>
                  <m:oMath xmlns:m="http://schemas.openxmlformats.org/officeDocument/2006/math">
                    <m:r>
                      <a:rPr lang="en-US" sz="5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5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5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sz="50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</m:d>
                    <m:r>
                      <a:rPr lang="en-US" sz="5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5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5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50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sz="5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5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5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5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5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5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5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5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5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50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sz="5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5000" dirty="0"/>
                  <a:t> .</a:t>
                </a:r>
              </a:p>
              <a:p>
                <a:pPr marL="685800" indent="-685800" algn="ctr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Next, we assume that the predictors are </a:t>
                </a:r>
                <a:r>
                  <a:rPr lang="en-US" sz="4500" b="1" dirty="0"/>
                  <a:t>conditionally independent</a:t>
                </a:r>
                <a:r>
                  <a:rPr lang="en-US" sz="4500" dirty="0"/>
                  <a:t>,</a:t>
                </a:r>
              </a:p>
              <a:p>
                <a:r>
                  <a:rPr lang="en-US" sz="4500" dirty="0"/>
                  <a:t>      given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4500" dirty="0"/>
                  <a:t>, and write</a:t>
                </a:r>
              </a:p>
              <a:p>
                <a:pPr algn="ctr"/>
                <a:r>
                  <a:rPr lang="en-US" sz="4400" dirty="0"/>
                  <a:t> 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sz="4800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</m:d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)</m:t>
                        </m:r>
                        <m:nary>
                          <m:naryPr>
                            <m:chr m:val="∏"/>
                            <m:ctrlPr>
                              <a:rPr lang="en-US" sz="48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4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4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800" b="1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5000" dirty="0"/>
                  <a:t> .</a:t>
                </a:r>
              </a:p>
              <a:p>
                <a:pPr algn="ctr"/>
                <a:r>
                  <a:rPr lang="en-US" sz="4500" dirty="0"/>
                  <a:t>This assumption is rather </a:t>
                </a:r>
                <a:r>
                  <a:rPr lang="en-US" sz="4500" b="1" dirty="0"/>
                  <a:t>naive</a:t>
                </a:r>
                <a:r>
                  <a:rPr lang="en-US" sz="4500" dirty="0"/>
                  <a:t>, hence the </a:t>
                </a:r>
                <a:r>
                  <a:rPr lang="en-US" sz="4500" b="1" dirty="0"/>
                  <a:t>name</a:t>
                </a:r>
                <a:r>
                  <a:rPr lang="en-US" sz="4500" dirty="0"/>
                  <a:t> of the technique.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45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E15AD-AA88-4098-B7E5-4D742DFEB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34" y="1803773"/>
                <a:ext cx="16911932" cy="8342733"/>
              </a:xfrm>
              <a:prstGeom prst="rect">
                <a:avLst/>
              </a:prstGeom>
              <a:blipFill>
                <a:blip r:embed="rId11"/>
                <a:stretch>
                  <a:fillRect l="-1514" t="-1535" r="-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815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9804172">
            <a:off x="14020799" y="-2183754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27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8AF9C9B4-10A2-4377-AFD8-FB2D1C110A60}"/>
              </a:ext>
            </a:extLst>
          </p:cNvPr>
          <p:cNvSpPr/>
          <p:nvPr/>
        </p:nvSpPr>
        <p:spPr>
          <a:xfrm>
            <a:off x="999101" y="800100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9CF5B226-26B9-4052-A16F-B3B4C3910590}"/>
              </a:ext>
            </a:extLst>
          </p:cNvPr>
          <p:cNvSpPr txBox="1"/>
          <p:nvPr/>
        </p:nvSpPr>
        <p:spPr>
          <a:xfrm>
            <a:off x="1295400" y="530103"/>
            <a:ext cx="6934199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3.   Naïve Bayes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E15AD-AA88-4098-B7E5-4D742DFEBB5A}"/>
                  </a:ext>
                </a:extLst>
              </p:cNvPr>
              <p:cNvSpPr txBox="1"/>
              <p:nvPr/>
            </p:nvSpPr>
            <p:spPr>
              <a:xfrm>
                <a:off x="428107" y="2156008"/>
                <a:ext cx="16992600" cy="73932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In </a:t>
                </a:r>
                <a:r>
                  <a:rPr lang="en-US" sz="4500" b="1" dirty="0"/>
                  <a:t>classification problem </a:t>
                </a:r>
                <a:r>
                  <a:rPr lang="en-US" sz="4500" dirty="0"/>
                  <a:t>(binary or multinomial), we compute the conditional (posterior) probability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sz="4400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</m:d>
                  </m:oMath>
                </a14:m>
                <a:r>
                  <a:rPr lang="en-US" sz="4500" dirty="0"/>
                  <a:t> for each class, and predict </a:t>
                </a:r>
              </a:p>
              <a:p>
                <a:r>
                  <a:rPr lang="en-US" sz="4500" dirty="0"/>
                  <a:t>     the class with the </a:t>
                </a:r>
                <a:r>
                  <a:rPr lang="en-US" sz="4500" b="1" dirty="0"/>
                  <a:t>highest probability</a:t>
                </a:r>
                <a:r>
                  <a:rPr lang="en-US" sz="4500" dirty="0"/>
                  <a:t>. </a:t>
                </a:r>
              </a:p>
              <a:p>
                <a:endParaRPr lang="en-US" sz="10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Since the denominator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</m:d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500" dirty="0"/>
                  <a:t>is present in each expression, it can be ignored. That is, 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sz="4800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</m:d>
                    <m:r>
                      <a:rPr lang="en-US" sz="48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500" dirty="0"/>
                  <a:t>is </a:t>
                </a:r>
                <a:r>
                  <a:rPr lang="en-US" sz="4500" b="1" dirty="0"/>
                  <a:t>proportional</a:t>
                </a:r>
                <a:r>
                  <a:rPr lang="en-US" sz="4500" dirty="0"/>
                  <a:t> to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∏"/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4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sz="4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500" dirty="0"/>
                  <a:t>up to a </a:t>
                </a:r>
                <a:r>
                  <a:rPr lang="en-US" sz="4500" b="1" dirty="0"/>
                  <a:t>multiplicative constant</a:t>
                </a:r>
                <a:r>
                  <a:rPr lang="en-US" sz="4500" dirty="0"/>
                  <a:t>.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So, to apply the Naïve Bayes Classification method, we need to know how to estimate the </a:t>
                </a:r>
                <a:r>
                  <a:rPr lang="en-US" sz="4500" b="1" dirty="0"/>
                  <a:t>prior probability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4500" dirty="0"/>
                  <a:t>and the </a:t>
                </a:r>
                <a:r>
                  <a:rPr lang="en-US" sz="4500" b="1" dirty="0"/>
                  <a:t>conditional probabilities</a:t>
                </a:r>
                <a:r>
                  <a:rPr lang="en-US" sz="4500" dirty="0"/>
                  <a:t> 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4500" dirty="0"/>
                  <a:t> for each </a:t>
                </a:r>
                <a:r>
                  <a:rPr lang="en-US" sz="4500" b="1" dirty="0"/>
                  <a:t>response class </a:t>
                </a:r>
                <a14:m>
                  <m:oMath xmlns:m="http://schemas.openxmlformats.org/officeDocument/2006/math">
                    <m:r>
                      <a:rPr lang="en-US" sz="45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4500" dirty="0"/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E15AD-AA88-4098-B7E5-4D742DFEB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07" y="2156008"/>
                <a:ext cx="16992600" cy="7393242"/>
              </a:xfrm>
              <a:prstGeom prst="rect">
                <a:avLst/>
              </a:prstGeom>
              <a:blipFill>
                <a:blip r:embed="rId11"/>
                <a:stretch>
                  <a:fillRect l="-1363" t="-1815" r="-1829" b="-3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330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9804172">
            <a:off x="14020799" y="-2183754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28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8AF9C9B4-10A2-4377-AFD8-FB2D1C110A60}"/>
              </a:ext>
            </a:extLst>
          </p:cNvPr>
          <p:cNvSpPr/>
          <p:nvPr/>
        </p:nvSpPr>
        <p:spPr>
          <a:xfrm>
            <a:off x="999101" y="800100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9CF5B226-26B9-4052-A16F-B3B4C3910590}"/>
              </a:ext>
            </a:extLst>
          </p:cNvPr>
          <p:cNvSpPr txBox="1"/>
          <p:nvPr/>
        </p:nvSpPr>
        <p:spPr>
          <a:xfrm>
            <a:off x="1295400" y="538942"/>
            <a:ext cx="6553199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3.   Naïve Bayes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E15AD-AA88-4098-B7E5-4D742DFEBB5A}"/>
                  </a:ext>
                </a:extLst>
              </p:cNvPr>
              <p:cNvSpPr txBox="1"/>
              <p:nvPr/>
            </p:nvSpPr>
            <p:spPr>
              <a:xfrm>
                <a:off x="457199" y="2409744"/>
                <a:ext cx="17221200" cy="6566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To estimate the </a:t>
                </a:r>
                <a:r>
                  <a:rPr lang="en-US" sz="4500" b="1" dirty="0"/>
                  <a:t>prior probability </a:t>
                </a:r>
                <a14:m>
                  <m:oMath xmlns:m="http://schemas.openxmlformats.org/officeDocument/2006/math">
                    <m:r>
                      <a:rPr lang="en-US" sz="45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45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5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4500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45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45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4500" dirty="0"/>
                  <a:t>of each class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4500" dirty="0"/>
                  <a:t>, we compute the </a:t>
                </a:r>
                <a:r>
                  <a:rPr lang="en-US" sz="4500" b="1" dirty="0"/>
                  <a:t>fraction of observations in each class </a:t>
                </a:r>
                <a:r>
                  <a:rPr lang="en-US" sz="4500" dirty="0"/>
                  <a:t>in the </a:t>
                </a:r>
                <a:r>
                  <a:rPr lang="en-US" sz="4500" b="1" dirty="0"/>
                  <a:t>training</a:t>
                </a:r>
                <a:r>
                  <a:rPr lang="en-US" sz="4500" dirty="0"/>
                  <a:t> </a:t>
                </a:r>
                <a:r>
                  <a:rPr lang="en-US" sz="4500" b="1" dirty="0"/>
                  <a:t>set</a:t>
                </a:r>
                <a:r>
                  <a:rPr lang="en-US" sz="4500" dirty="0"/>
                  <a:t>.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For </a:t>
                </a:r>
                <a:r>
                  <a:rPr lang="en-US" sz="4500" b="1" dirty="0"/>
                  <a:t>categorical predictors</a:t>
                </a:r>
                <a:r>
                  <a:rPr lang="en-US" sz="4500" dirty="0"/>
                  <a:t>, we compute </a:t>
                </a:r>
                <a:r>
                  <a:rPr lang="en-US" sz="4500" b="1" dirty="0"/>
                  <a:t>the empirical conditional probabilities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4500" b="1" dirty="0"/>
                  <a:t> </a:t>
                </a:r>
                <a:r>
                  <a:rPr lang="en-US" sz="4500" dirty="0"/>
                  <a:t>as the </a:t>
                </a:r>
                <a:r>
                  <a:rPr lang="en-US" sz="4500" b="1" dirty="0"/>
                  <a:t>fraction of observations</a:t>
                </a:r>
              </a:p>
              <a:p>
                <a:r>
                  <a:rPr lang="en-US" sz="4500" b="1" dirty="0"/>
                  <a:t>      in the class </a:t>
                </a:r>
                <a14:m>
                  <m:oMath xmlns:m="http://schemas.openxmlformats.org/officeDocument/2006/math">
                    <m:r>
                      <a:rPr lang="en-US" sz="45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4500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450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4500" b="1" dirty="0"/>
                  <a:t> </a:t>
                </a:r>
                <a:r>
                  <a:rPr lang="en-US" sz="4500" dirty="0"/>
                  <a:t>in the </a:t>
                </a:r>
                <a:r>
                  <a:rPr lang="en-US" sz="4500" b="1" dirty="0"/>
                  <a:t>training set </a:t>
                </a:r>
                <a:r>
                  <a:rPr lang="en-US" sz="4500" dirty="0"/>
                  <a:t>for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4500" dirty="0"/>
                  <a:t>. </a:t>
                </a:r>
              </a:p>
              <a:p>
                <a:endParaRPr lang="en-US" sz="1000" dirty="0"/>
              </a:p>
              <a:p>
                <a:endParaRPr lang="en-US" sz="10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For </a:t>
                </a:r>
                <a:r>
                  <a:rPr lang="en-US" sz="4500" b="1" dirty="0"/>
                  <a:t>continuous predictors</a:t>
                </a:r>
                <a:r>
                  <a:rPr lang="en-US" sz="4500" dirty="0"/>
                  <a:t>, we assume that the </a:t>
                </a:r>
                <a:r>
                  <a:rPr lang="en-US" sz="4500" b="1" dirty="0"/>
                  <a:t>underlying distribution </a:t>
                </a:r>
                <a:r>
                  <a:rPr lang="en-US" sz="4500" dirty="0"/>
                  <a:t>is </a:t>
                </a:r>
                <a:r>
                  <a:rPr lang="en-US" sz="4500" b="1" dirty="0"/>
                  <a:t>normal</a:t>
                </a:r>
                <a:r>
                  <a:rPr lang="en-US" sz="4500" dirty="0"/>
                  <a:t> (</a:t>
                </a:r>
                <a:r>
                  <a:rPr lang="en-US" sz="4500" b="1" dirty="0"/>
                  <a:t>Gaussian</a:t>
                </a:r>
                <a:r>
                  <a:rPr lang="en-US" sz="4500" dirty="0"/>
                  <a:t>) with the </a:t>
                </a:r>
                <a:r>
                  <a:rPr lang="en-US" sz="4500" b="1" dirty="0"/>
                  <a:t>estimated mean </a:t>
                </a:r>
                <a:r>
                  <a:rPr lang="en-US" sz="4500" dirty="0"/>
                  <a:t>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45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sz="4500" dirty="0"/>
                  <a:t>and </a:t>
                </a:r>
                <a:r>
                  <a:rPr lang="en-US" sz="4500" b="1" dirty="0"/>
                  <a:t>estimated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5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4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4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4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45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4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nary>
                  </m:oMath>
                </a14:m>
                <a:endParaRPr lang="en-US" sz="45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E15AD-AA88-4098-B7E5-4D742DFEB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2409744"/>
                <a:ext cx="17221200" cy="6566028"/>
              </a:xfrm>
              <a:prstGeom prst="rect">
                <a:avLst/>
              </a:prstGeom>
              <a:blipFill>
                <a:blip r:embed="rId11"/>
                <a:stretch>
                  <a:fillRect l="-1345" t="-1950" r="-814" b="-15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19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9804172">
            <a:off x="14020799" y="-2183754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29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8AF9C9B4-10A2-4377-AFD8-FB2D1C110A60}"/>
              </a:ext>
            </a:extLst>
          </p:cNvPr>
          <p:cNvSpPr/>
          <p:nvPr/>
        </p:nvSpPr>
        <p:spPr>
          <a:xfrm>
            <a:off x="999101" y="800100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9CF5B226-26B9-4052-A16F-B3B4C3910590}"/>
              </a:ext>
            </a:extLst>
          </p:cNvPr>
          <p:cNvSpPr txBox="1"/>
          <p:nvPr/>
        </p:nvSpPr>
        <p:spPr>
          <a:xfrm>
            <a:off x="1371600" y="539770"/>
            <a:ext cx="6857999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3.   Naïve Bayes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E15AD-AA88-4098-B7E5-4D742DFEBB5A}"/>
                  </a:ext>
                </a:extLst>
              </p:cNvPr>
              <p:cNvSpPr txBox="1"/>
              <p:nvPr/>
            </p:nvSpPr>
            <p:spPr>
              <a:xfrm>
                <a:off x="710738" y="2175507"/>
                <a:ext cx="17373600" cy="69403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500" b="1" dirty="0"/>
                  <a:t>Characteristics of Naive Bayes Classifiers.</a:t>
                </a:r>
              </a:p>
              <a:p>
                <a:endParaRPr lang="en-US" sz="1000" b="1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Robust to </a:t>
                </a:r>
                <a:r>
                  <a:rPr lang="en-US" sz="4500" b="1" dirty="0"/>
                  <a:t>outliers</a:t>
                </a:r>
                <a:r>
                  <a:rPr lang="en-US" sz="4500" dirty="0"/>
                  <a:t> because they </a:t>
                </a:r>
                <a:r>
                  <a:rPr lang="en-US" sz="4500" b="1" dirty="0"/>
                  <a:t>average out </a:t>
                </a:r>
                <a:r>
                  <a:rPr lang="en-US" sz="4500" dirty="0"/>
                  <a:t>when computing posterior probabilities.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Handles </a:t>
                </a:r>
                <a:r>
                  <a:rPr lang="en-US" sz="4500" b="1" dirty="0"/>
                  <a:t>missing values </a:t>
                </a:r>
                <a:r>
                  <a:rPr lang="en-US" sz="4500" dirty="0"/>
                  <a:t>by ignoring the missing data points in calculations.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Robust to </a:t>
                </a:r>
                <a:r>
                  <a:rPr lang="en-US" sz="4500" b="1" dirty="0"/>
                  <a:t>irrelevant predictors </a:t>
                </a:r>
                <a:r>
                  <a:rPr lang="en-US" sz="4500" dirty="0"/>
                  <a:t>since </a:t>
                </a:r>
                <a14:m>
                  <m:oMath xmlns:m="http://schemas.openxmlformats.org/officeDocument/2006/math">
                    <m:r>
                      <a:rPr lang="en-US" sz="45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5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4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sz="4500" dirty="0"/>
                  <a:t>is almost </a:t>
                </a:r>
                <a:r>
                  <a:rPr lang="en-US" sz="4500" b="1" dirty="0"/>
                  <a:t>uniformly distributed </a:t>
                </a:r>
                <a:r>
                  <a:rPr lang="en-US" sz="4500" dirty="0"/>
                  <a:t>and factors out in comparisons of posterior probabilities.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b="1" dirty="0"/>
                  <a:t>Correlated</a:t>
                </a:r>
                <a:r>
                  <a:rPr lang="en-US" sz="4500" dirty="0"/>
                  <a:t> predictors can </a:t>
                </a:r>
                <a:r>
                  <a:rPr lang="en-US" sz="4500" b="1" dirty="0"/>
                  <a:t>degrade the performance </a:t>
                </a:r>
                <a:r>
                  <a:rPr lang="en-US" sz="4500" dirty="0"/>
                  <a:t>of the technique. The </a:t>
                </a:r>
                <a:r>
                  <a:rPr lang="en-US" sz="4500" b="1" dirty="0"/>
                  <a:t>conditional independence </a:t>
                </a:r>
                <a:r>
                  <a:rPr lang="en-US" sz="4500" dirty="0"/>
                  <a:t>assumption is the key.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E15AD-AA88-4098-B7E5-4D742DFEB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38" y="2175507"/>
                <a:ext cx="17373600" cy="6940361"/>
              </a:xfrm>
              <a:prstGeom prst="rect">
                <a:avLst/>
              </a:prstGeom>
              <a:blipFill>
                <a:blip r:embed="rId11"/>
                <a:stretch>
                  <a:fillRect l="-1474" t="-1845" r="-491" b="-3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574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4000" y="771043"/>
            <a:ext cx="10590775" cy="109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7499" dirty="0">
                <a:latin typeface="Raleway Heavy"/>
              </a:rPr>
              <a:t>A Big Picture</a:t>
            </a:r>
          </a:p>
        </p:txBody>
      </p:sp>
      <p:sp>
        <p:nvSpPr>
          <p:cNvPr id="3" name="Freeform 3"/>
          <p:cNvSpPr/>
          <p:nvPr/>
        </p:nvSpPr>
        <p:spPr>
          <a:xfrm rot="-2255588">
            <a:off x="-3210252" y="572600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37985">
            <a:off x="-4317604" y="841573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2030545" y="3052372"/>
            <a:ext cx="560147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896"/>
              </a:lnSpc>
              <a:spcBef>
                <a:spcPct val="0"/>
              </a:spcBef>
            </a:pPr>
            <a:r>
              <a:rPr lang="en-US" sz="4913" dirty="0">
                <a:solidFill>
                  <a:srgbClr val="FFFFFF"/>
                </a:solidFill>
                <a:latin typeface="Raleway Heavy"/>
              </a:rPr>
              <a:t>2</a:t>
            </a:r>
          </a:p>
        </p:txBody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7235834" y="9309708"/>
            <a:ext cx="8235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68C50A-2401-425D-9509-E8579D600DED}"/>
                  </a:ext>
                </a:extLst>
              </p:cNvPr>
              <p:cNvSpPr txBox="1"/>
              <p:nvPr/>
            </p:nvSpPr>
            <p:spPr>
              <a:xfrm>
                <a:off x="914399" y="2426819"/>
                <a:ext cx="16764000" cy="6324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We consider three types of settings: continuous response variable (</a:t>
                </a:r>
                <a:r>
                  <a:rPr lang="en-US" sz="4500" b="1" dirty="0"/>
                  <a:t>regression</a:t>
                </a:r>
                <a:r>
                  <a:rPr lang="en-US" sz="4500" dirty="0"/>
                  <a:t>), 0-1 response variable (</a:t>
                </a:r>
                <a:r>
                  <a:rPr lang="en-US" sz="4500" b="1" dirty="0"/>
                  <a:t>binary classification</a:t>
                </a:r>
                <a:r>
                  <a:rPr lang="en-US" sz="4500" dirty="0"/>
                  <a:t>), and  0-1-2, etc. response variable (</a:t>
                </a:r>
                <a:r>
                  <a:rPr lang="en-US" sz="4500" b="1" dirty="0"/>
                  <a:t>multinomial classification</a:t>
                </a:r>
                <a:r>
                  <a:rPr lang="en-US" sz="4500" dirty="0"/>
                  <a:t>).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b="1" dirty="0"/>
                  <a:t>Methods involving randomness</a:t>
                </a:r>
                <a:r>
                  <a:rPr lang="en-US" sz="4500" dirty="0"/>
                  <a:t>: Decision Tree (reg, bi, multi), Random Forest (reg, bi, multi), and Naïve Bayes (bi, multi).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b="1" dirty="0"/>
                  <a:t>Methods involving math optimization</a:t>
                </a:r>
                <a:r>
                  <a:rPr lang="en-US" sz="4500" dirty="0"/>
                  <a:t>: Gradient Boosting (reg, bi, multi),  Support Vector Machine (reg, bi, multi),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4500" dirty="0"/>
                  <a:t>-Nearest Neighbor (reg, bi, multi), and Artificial Neural Network (reg, bi, multi).</a:t>
                </a:r>
              </a:p>
              <a:p>
                <a:endParaRPr lang="en-US" sz="4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68C50A-2401-425D-9509-E8579D600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99" y="2426819"/>
                <a:ext cx="16764000" cy="6324808"/>
              </a:xfrm>
              <a:prstGeom prst="rect">
                <a:avLst/>
              </a:prstGeom>
              <a:blipFill>
                <a:blip r:embed="rId9"/>
                <a:stretch>
                  <a:fillRect l="-1382" t="-2023" r="-1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798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9804172">
            <a:off x="14020799" y="-2183754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30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8AF9C9B4-10A2-4377-AFD8-FB2D1C110A60}"/>
              </a:ext>
            </a:extLst>
          </p:cNvPr>
          <p:cNvSpPr/>
          <p:nvPr/>
        </p:nvSpPr>
        <p:spPr>
          <a:xfrm>
            <a:off x="999101" y="800100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9CF5B226-26B9-4052-A16F-B3B4C3910590}"/>
              </a:ext>
            </a:extLst>
          </p:cNvPr>
          <p:cNvSpPr txBox="1"/>
          <p:nvPr/>
        </p:nvSpPr>
        <p:spPr>
          <a:xfrm>
            <a:off x="1303962" y="556712"/>
            <a:ext cx="7696200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3.   Naïve Bayes –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2E15AD-AA88-4098-B7E5-4D742DFEBB5A}"/>
              </a:ext>
            </a:extLst>
          </p:cNvPr>
          <p:cNvSpPr txBox="1"/>
          <p:nvPr/>
        </p:nvSpPr>
        <p:spPr>
          <a:xfrm>
            <a:off x="669758" y="2418749"/>
            <a:ext cx="1737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Suppose the training data are as given in the table below.</a:t>
            </a:r>
          </a:p>
          <a:p>
            <a:endParaRPr lang="en-US" sz="4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A1FF59-4CD3-460D-9480-DCBF3BE7DB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985" y="3314699"/>
            <a:ext cx="8721284" cy="574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18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9804172">
            <a:off x="14020799" y="-2183754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31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8AF9C9B4-10A2-4377-AFD8-FB2D1C110A60}"/>
              </a:ext>
            </a:extLst>
          </p:cNvPr>
          <p:cNvSpPr/>
          <p:nvPr/>
        </p:nvSpPr>
        <p:spPr>
          <a:xfrm>
            <a:off x="740257" y="815832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9CF5B226-26B9-4052-A16F-B3B4C3910590}"/>
              </a:ext>
            </a:extLst>
          </p:cNvPr>
          <p:cNvSpPr txBox="1"/>
          <p:nvPr/>
        </p:nvSpPr>
        <p:spPr>
          <a:xfrm>
            <a:off x="1066800" y="642589"/>
            <a:ext cx="9448800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3.   Naïve Bayes – Example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E15AD-AA88-4098-B7E5-4D742DFEBB5A}"/>
                  </a:ext>
                </a:extLst>
              </p:cNvPr>
              <p:cNvSpPr txBox="1"/>
              <p:nvPr/>
            </p:nvSpPr>
            <p:spPr>
              <a:xfrm>
                <a:off x="619123" y="1944595"/>
                <a:ext cx="17068801" cy="8604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The </a:t>
                </a:r>
                <a:r>
                  <a:rPr lang="en-US" sz="4500" b="1" dirty="0"/>
                  <a:t>prior probabilities </a:t>
                </a:r>
                <a:r>
                  <a:rPr lang="en-US" sz="4500" dirty="0"/>
                  <a:t>are </a:t>
                </a:r>
                <a:endParaRPr lang="en-US" sz="4500" i="1" dirty="0">
                  <a:latin typeface="Cambria Math" panose="02040503050406030204" pitchFamily="18" charset="0"/>
                </a:endParaRPr>
              </a:p>
              <a:p>
                <a:r>
                  <a:rPr lang="en-US" sz="4500" dirty="0"/>
                  <a:t>     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4000" i="0" dirty="0" smtClean="0">
                        <a:latin typeface="Cambria Math" panose="02040503050406030204" pitchFamily="18" charset="0"/>
                      </a:rPr>
                      <m:t>default</m:t>
                    </m:r>
                    <m:r>
                      <a:rPr lang="en-US" sz="4000" i="0" dirty="0" smtClean="0">
                        <a:latin typeface="Cambria Math" panose="02040503050406030204" pitchFamily="18" charset="0"/>
                      </a:rPr>
                      <m:t> ="</m:t>
                    </m:r>
                    <m:r>
                      <m:rPr>
                        <m:sty m:val="p"/>
                      </m:rPr>
                      <a:rPr lang="en-US" sz="4000" i="0" dirty="0" smtClean="0">
                        <a:latin typeface="Cambria Math" panose="02040503050406030204" pitchFamily="18" charset="0"/>
                      </a:rPr>
                      <m:t>no</m:t>
                    </m:r>
                    <m:r>
                      <a:rPr lang="en-US" sz="4000" b="0" i="0" dirty="0" smtClean="0">
                        <a:latin typeface="Cambria Math" panose="02040503050406030204" pitchFamily="18" charset="0"/>
                      </a:rPr>
                      <m:t>"</m:t>
                    </m:r>
                    <m:r>
                      <a:rPr lang="en-US" sz="4000" i="0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= 7</m:t>
                    </m:r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10 = 0</m:t>
                    </m:r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sz="4000" dirty="0"/>
                  <a:t> and   </a:t>
                </a:r>
              </a:p>
              <a:p>
                <a:r>
                  <a:rPr lang="en-US" sz="4000" dirty="0"/>
                  <a:t>     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4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4000" i="0" dirty="0">
                        <a:latin typeface="Cambria Math" panose="02040503050406030204" pitchFamily="18" charset="0"/>
                      </a:rPr>
                      <m:t>default</m:t>
                    </m:r>
                    <m:r>
                      <a:rPr lang="en-US" sz="4000" i="0" dirty="0">
                        <a:latin typeface="Cambria Math" panose="02040503050406030204" pitchFamily="18" charset="0"/>
                      </a:rPr>
                      <m:t> ="</m:t>
                    </m:r>
                    <m:r>
                      <m:rPr>
                        <m:sty m:val="p"/>
                      </m:rPr>
                      <a:rPr lang="en-US" sz="4000" b="0" i="0" dirty="0" smtClean="0">
                        <a:latin typeface="Cambria Math" panose="02040503050406030204" pitchFamily="18" charset="0"/>
                      </a:rPr>
                      <m:t>yes</m:t>
                    </m:r>
                    <m:r>
                      <a:rPr lang="en-US" sz="4000" i="0" dirty="0">
                        <a:latin typeface="Cambria Math" panose="02040503050406030204" pitchFamily="18" charset="0"/>
                      </a:rPr>
                      <m:t>") </m:t>
                    </m:r>
                    <m:r>
                      <a:rPr lang="en-US" sz="40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4000" i="1" dirty="0">
                        <a:latin typeface="Cambria Math" panose="02040503050406030204" pitchFamily="18" charset="0"/>
                      </a:rPr>
                      <m:t>/10 = 0.</m:t>
                    </m:r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3.</m:t>
                    </m:r>
                  </m:oMath>
                </a14:m>
                <a:endParaRPr lang="en-US" sz="4000" dirty="0"/>
              </a:p>
              <a:p>
                <a:endParaRPr lang="en-US" sz="35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The </a:t>
                </a:r>
                <a:r>
                  <a:rPr lang="en-US" sz="4500" b="1" dirty="0"/>
                  <a:t>conditional probabilities </a:t>
                </a:r>
                <a:r>
                  <a:rPr lang="en-US" sz="4500" dirty="0"/>
                  <a:t>are:</a:t>
                </a:r>
              </a:p>
              <a:p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4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4000" i="0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m:rPr>
                            <m:sty m:val="p"/>
                          </m:rPr>
                          <a:rPr lang="en-US" sz="4000" b="0" i="0" dirty="0" smtClean="0">
                            <a:latin typeface="Cambria Math" panose="02040503050406030204" pitchFamily="18" charset="0"/>
                          </a:rPr>
                          <m:t>ome</m:t>
                        </m:r>
                        <m:r>
                          <m:rPr>
                            <m:sty m:val="p"/>
                          </m:rPr>
                          <a:rPr lang="en-US" sz="4000" i="0" dirty="0" smtClean="0">
                            <a:latin typeface="Cambria Math" panose="02040503050406030204" pitchFamily="18" charset="0"/>
                          </a:rPr>
                          <m:t>owner</m:t>
                        </m:r>
                        <m:r>
                          <a:rPr lang="en-US" sz="4000" b="0" i="0" dirty="0" smtClean="0">
                            <a:latin typeface="Cambria Math" panose="02040503050406030204" pitchFamily="18" charset="0"/>
                          </a:rPr>
                          <m:t>="</m:t>
                        </m:r>
                        <m:r>
                          <m:rPr>
                            <m:sty m:val="p"/>
                          </m:rPr>
                          <a:rPr lang="en-US" sz="4000" b="0" i="0" dirty="0" smtClean="0">
                            <a:latin typeface="Cambria Math" panose="02040503050406030204" pitchFamily="18" charset="0"/>
                          </a:rPr>
                          <m:t>yes</m:t>
                        </m:r>
                        <m:r>
                          <a:rPr lang="en-US" sz="4000" b="0" i="0" dirty="0" smtClean="0">
                            <a:latin typeface="Cambria Math" panose="02040503050406030204" pitchFamily="18" charset="0"/>
                          </a:rPr>
                          <m:t>"</m:t>
                        </m:r>
                        <m:r>
                          <m:rPr>
                            <m:nor/>
                          </m:rPr>
                          <a:rPr lang="en-US" sz="4000" b="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m:rPr>
                        <m:sty m:val="p"/>
                      </m:rPr>
                      <a:rPr lang="en-US" sz="4000" i="0" dirty="0" smtClean="0">
                        <a:latin typeface="Cambria Math" panose="02040503050406030204" pitchFamily="18" charset="0"/>
                      </a:rPr>
                      <m:t>def</m:t>
                    </m:r>
                    <m:r>
                      <m:rPr>
                        <m:sty m:val="p"/>
                      </m:rPr>
                      <a:rPr lang="en-US" sz="4000" b="0" i="0" dirty="0" smtClean="0">
                        <a:latin typeface="Cambria Math" panose="02040503050406030204" pitchFamily="18" charset="0"/>
                      </a:rPr>
                      <m:t>au</m:t>
                    </m:r>
                    <m:r>
                      <m:rPr>
                        <m:sty m:val="p"/>
                      </m:rPr>
                      <a:rPr lang="en-US" sz="4000" i="0" dirty="0" smtClean="0">
                        <a:latin typeface="Cambria Math" panose="02040503050406030204" pitchFamily="18" charset="0"/>
                      </a:rPr>
                      <m:t>lt</m:t>
                    </m:r>
                    <m:r>
                      <a:rPr lang="en-US" sz="4000" i="0" dirty="0" smtClean="0">
                        <a:latin typeface="Cambria Math" panose="02040503050406030204" pitchFamily="18" charset="0"/>
                      </a:rPr>
                      <m:t> ="</m:t>
                    </m:r>
                    <m:r>
                      <m:rPr>
                        <m:sty m:val="p"/>
                      </m:rPr>
                      <a:rPr lang="en-US" sz="4000" i="0" dirty="0" smtClean="0">
                        <a:latin typeface="Cambria Math" panose="02040503050406030204" pitchFamily="18" charset="0"/>
                      </a:rPr>
                      <m:t>no</m:t>
                    </m:r>
                    <m:r>
                      <a:rPr lang="en-US" sz="4000" b="0" i="0" dirty="0" smtClean="0">
                        <a:latin typeface="Cambria Math" panose="02040503050406030204" pitchFamily="18" charset="0"/>
                      </a:rPr>
                      <m:t>"</m:t>
                    </m:r>
                    <m:r>
                      <a:rPr lang="en-US" sz="4000" i="0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3/7</m:t>
                    </m:r>
                  </m:oMath>
                </a14:m>
                <a:r>
                  <a:rPr lang="en-US" sz="4000" dirty="0"/>
                  <a:t>,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4000" b="0" i="0" dirty="0" smtClean="0">
                        <a:latin typeface="Cambria Math" panose="02040503050406030204" pitchFamily="18" charset="0"/>
                      </a:rPr>
                      <m:t>homeowner</m:t>
                    </m:r>
                    <m:r>
                      <a:rPr lang="en-US" sz="40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4000" b="0" dirty="0" smtClean="0">
                        <a:latin typeface="Cambria Math" panose="02040503050406030204" pitchFamily="18" charset="0"/>
                      </a:rPr>
                      <m:t>"</m:t>
                    </m:r>
                    <m:r>
                      <m:rPr>
                        <m:sty m:val="p"/>
                      </m:rPr>
                      <a:rPr lang="en-US" sz="4000" b="0" i="0" dirty="0" smtClean="0">
                        <a:latin typeface="Cambria Math" panose="02040503050406030204" pitchFamily="18" charset="0"/>
                      </a:rPr>
                      <m:t>no</m:t>
                    </m:r>
                    <m:r>
                      <a:rPr lang="en-US" sz="4000" b="0" i="0" dirty="0" smtClean="0">
                        <a:latin typeface="Cambria Math" panose="02040503050406030204" pitchFamily="18" charset="0"/>
                      </a:rPr>
                      <m:t>"|</m:t>
                    </m:r>
                    <m:r>
                      <m:rPr>
                        <m:sty m:val="p"/>
                      </m:rPr>
                      <a:rPr lang="en-US" sz="4000" i="0" dirty="0" smtClean="0">
                        <a:latin typeface="Cambria Math" panose="02040503050406030204" pitchFamily="18" charset="0"/>
                      </a:rPr>
                      <m:t>def</m:t>
                    </m:r>
                    <m:r>
                      <m:rPr>
                        <m:sty m:val="p"/>
                      </m:rPr>
                      <a:rPr lang="en-US" sz="4000" b="0" i="0" dirty="0" smtClean="0">
                        <a:latin typeface="Cambria Math" panose="02040503050406030204" pitchFamily="18" charset="0"/>
                      </a:rPr>
                      <m:t>au</m:t>
                    </m:r>
                    <m:r>
                      <m:rPr>
                        <m:sty m:val="p"/>
                      </m:rPr>
                      <a:rPr lang="en-US" sz="4000" i="0" dirty="0" smtClean="0">
                        <a:latin typeface="Cambria Math" panose="02040503050406030204" pitchFamily="18" charset="0"/>
                      </a:rPr>
                      <m:t>lt</m:t>
                    </m:r>
                    <m:r>
                      <a:rPr lang="en-US" sz="4000" i="0" dirty="0" smtClean="0">
                        <a:latin typeface="Cambria Math" panose="02040503050406030204" pitchFamily="18" charset="0"/>
                      </a:rPr>
                      <m:t> ="</m:t>
                    </m:r>
                    <m:r>
                      <m:rPr>
                        <m:sty m:val="p"/>
                      </m:rPr>
                      <a:rPr lang="en-US" sz="4000" i="0" dirty="0" smtClean="0">
                        <a:latin typeface="Cambria Math" panose="02040503050406030204" pitchFamily="18" charset="0"/>
                      </a:rPr>
                      <m:t>no</m:t>
                    </m:r>
                    <m:r>
                      <a:rPr lang="en-US" sz="4000" i="0" dirty="0" smtClean="0">
                        <a:latin typeface="Cambria Math" panose="02040503050406030204" pitchFamily="18" charset="0"/>
                      </a:rPr>
                      <m:t>"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/7</m:t>
                    </m:r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4000" dirty="0"/>
                  <a:t>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4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4000" i="0" dirty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m:rPr>
                            <m:sty m:val="p"/>
                          </m:rPr>
                          <a:rPr lang="en-US" sz="4000" b="0" i="0" dirty="0" smtClean="0">
                            <a:latin typeface="Cambria Math" panose="02040503050406030204" pitchFamily="18" charset="0"/>
                          </a:rPr>
                          <m:t>ome</m:t>
                        </m:r>
                        <m:r>
                          <m:rPr>
                            <m:sty m:val="p"/>
                          </m:rPr>
                          <a:rPr lang="en-US" sz="4000" i="0" dirty="0">
                            <a:latin typeface="Cambria Math" panose="02040503050406030204" pitchFamily="18" charset="0"/>
                          </a:rPr>
                          <m:t>owner</m:t>
                        </m:r>
                        <m:r>
                          <a:rPr lang="en-US" sz="4000" b="0" i="0" dirty="0" smtClean="0">
                            <a:latin typeface="Cambria Math" panose="02040503050406030204" pitchFamily="18" charset="0"/>
                          </a:rPr>
                          <m:t>="</m:t>
                        </m:r>
                        <m:r>
                          <m:rPr>
                            <m:sty m:val="p"/>
                          </m:rPr>
                          <a:rPr lang="en-US" sz="4000" b="0" i="0" dirty="0" smtClean="0">
                            <a:latin typeface="Cambria Math" panose="02040503050406030204" pitchFamily="18" charset="0"/>
                          </a:rPr>
                          <m:t>yes</m:t>
                        </m:r>
                        <m:r>
                          <a:rPr lang="en-US" sz="4000" b="0" i="0" dirty="0" smtClean="0">
                            <a:latin typeface="Cambria Math" panose="02040503050406030204" pitchFamily="18" charset="0"/>
                          </a:rPr>
                          <m:t>"</m:t>
                        </m:r>
                      </m:e>
                    </m:d>
                    <m:r>
                      <m:rPr>
                        <m:sty m:val="p"/>
                      </m:rPr>
                      <a:rPr lang="en-US" sz="4000" i="0" dirty="0" smtClean="0">
                        <a:latin typeface="Cambria Math" panose="02040503050406030204" pitchFamily="18" charset="0"/>
                      </a:rPr>
                      <m:t>def</m:t>
                    </m:r>
                    <m:r>
                      <m:rPr>
                        <m:sty m:val="p"/>
                      </m:rPr>
                      <a:rPr lang="en-US" sz="4000" b="0" i="0" dirty="0" smtClean="0">
                        <a:latin typeface="Cambria Math" panose="02040503050406030204" pitchFamily="18" charset="0"/>
                      </a:rPr>
                      <m:t>au</m:t>
                    </m:r>
                    <m:r>
                      <m:rPr>
                        <m:sty m:val="p"/>
                      </m:rPr>
                      <a:rPr lang="en-US" sz="4000" i="0" dirty="0" smtClean="0">
                        <a:latin typeface="Cambria Math" panose="02040503050406030204" pitchFamily="18" charset="0"/>
                      </a:rPr>
                      <m:t>lt</m:t>
                    </m:r>
                    <m:r>
                      <a:rPr lang="en-US" sz="4000" i="0" dirty="0" smtClean="0">
                        <a:latin typeface="Cambria Math" panose="02040503050406030204" pitchFamily="18" charset="0"/>
                      </a:rPr>
                      <m:t> ="</m:t>
                    </m:r>
                    <m:r>
                      <m:rPr>
                        <m:sty m:val="p"/>
                      </m:rPr>
                      <a:rPr lang="en-US" sz="4000" b="0" i="0" dirty="0" smtClean="0">
                        <a:latin typeface="Cambria Math" panose="02040503050406030204" pitchFamily="18" charset="0"/>
                      </a:rPr>
                      <m:t>yes</m:t>
                    </m:r>
                    <m:r>
                      <a:rPr lang="en-US" sz="4000" i="0" dirty="0" smtClean="0">
                        <a:latin typeface="Cambria Math" panose="02040503050406030204" pitchFamily="18" charset="0"/>
                      </a:rPr>
                      <m:t>") 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4000" dirty="0"/>
                  <a:t>, </a:t>
                </a:r>
                <a14:m>
                  <m:oMath xmlns:m="http://schemas.openxmlformats.org/officeDocument/2006/math">
                    <m:r>
                      <a:rPr lang="en-US" sz="4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4000" b="0" i="0" dirty="0" smtClean="0">
                        <a:latin typeface="Cambria Math" panose="02040503050406030204" pitchFamily="18" charset="0"/>
                      </a:rPr>
                      <m:t>homeowner</m:t>
                    </m:r>
                    <m:r>
                      <m:rPr>
                        <m:nor/>
                      </m:rPr>
                      <a:rPr lang="en-US" sz="4000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4000" b="0" i="0" dirty="0" smtClean="0">
                        <a:latin typeface="Cambria Math" panose="02040503050406030204" pitchFamily="18" charset="0"/>
                      </a:rPr>
                      <m:t>"</m:t>
                    </m:r>
                    <m:r>
                      <m:rPr>
                        <m:sty m:val="p"/>
                      </m:rPr>
                      <a:rPr lang="en-US" sz="4000" b="0" i="0" dirty="0" smtClean="0">
                        <a:latin typeface="Cambria Math" panose="02040503050406030204" pitchFamily="18" charset="0"/>
                      </a:rPr>
                      <m:t>no</m:t>
                    </m:r>
                    <m:r>
                      <a:rPr lang="en-US" sz="4000" b="0" i="0" dirty="0" smtClean="0">
                        <a:latin typeface="Cambria Math" panose="02040503050406030204" pitchFamily="18" charset="0"/>
                      </a:rPr>
                      <m:t>"|</m:t>
                    </m:r>
                    <m:r>
                      <m:rPr>
                        <m:sty m:val="p"/>
                      </m:rPr>
                      <a:rPr lang="en-US" sz="4000" b="0" i="0" dirty="0" smtClean="0">
                        <a:latin typeface="Cambria Math" panose="02040503050406030204" pitchFamily="18" charset="0"/>
                      </a:rPr>
                      <m:t>default</m:t>
                    </m:r>
                    <m:r>
                      <a:rPr lang="en-US" sz="4000" b="0" i="0" dirty="0" smtClean="0">
                        <a:latin typeface="Cambria Math" panose="02040503050406030204" pitchFamily="18" charset="0"/>
                      </a:rPr>
                      <m:t>="</m:t>
                    </m:r>
                    <m:r>
                      <m:rPr>
                        <m:sty m:val="p"/>
                      </m:rPr>
                      <a:rPr lang="en-US" sz="4000" b="0" i="0" dirty="0" smtClean="0">
                        <a:latin typeface="Cambria Math" panose="02040503050406030204" pitchFamily="18" charset="0"/>
                      </a:rPr>
                      <m:t>yes</m:t>
                    </m:r>
                    <m:r>
                      <a:rPr lang="en-US" sz="4000" b="0" i="0" dirty="0" smtClean="0">
                        <a:latin typeface="Cambria Math" panose="02040503050406030204" pitchFamily="18" charset="0"/>
                      </a:rPr>
                      <m:t>") 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4000" dirty="0"/>
                  <a:t>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4000" b="0" i="0" dirty="0" smtClean="0">
                        <a:latin typeface="Cambria Math" panose="02040503050406030204" pitchFamily="18" charset="0"/>
                      </a:rPr>
                      <m:t>marital</m:t>
                    </m:r>
                    <m:r>
                      <a:rPr lang="en-US" sz="400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4000" dirty="0" smtClean="0">
                        <a:latin typeface="Cambria Math" panose="02040503050406030204" pitchFamily="18" charset="0"/>
                      </a:rPr>
                      <m:t>"</m:t>
                    </m:r>
                    <m:r>
                      <m:rPr>
                        <m:sty m:val="p"/>
                      </m:rPr>
                      <a:rPr lang="en-US" sz="4000" b="0" i="0" dirty="0" smtClean="0">
                        <a:latin typeface="Cambria Math" panose="02040503050406030204" pitchFamily="18" charset="0"/>
                      </a:rPr>
                      <m:t>single</m:t>
                    </m:r>
                    <m:r>
                      <a:rPr lang="en-US" sz="4000" i="0" dirty="0" smtClean="0">
                        <a:latin typeface="Cambria Math" panose="02040503050406030204" pitchFamily="18" charset="0"/>
                      </a:rPr>
                      <m:t>"|</m:t>
                    </m:r>
                    <m:r>
                      <m:rPr>
                        <m:sty m:val="p"/>
                      </m:rPr>
                      <a:rPr lang="en-US" sz="4000" i="0" dirty="0" smtClean="0">
                        <a:latin typeface="Cambria Math" panose="02040503050406030204" pitchFamily="18" charset="0"/>
                      </a:rPr>
                      <m:t>default</m:t>
                    </m:r>
                    <m:r>
                      <a:rPr lang="en-US" sz="4000" i="0" dirty="0" smtClean="0">
                        <a:latin typeface="Cambria Math" panose="02040503050406030204" pitchFamily="18" charset="0"/>
                      </a:rPr>
                      <m:t> ="</m:t>
                    </m:r>
                    <m:r>
                      <m:rPr>
                        <m:sty m:val="p"/>
                      </m:rPr>
                      <a:rPr lang="en-US" sz="4000" i="0" dirty="0" smtClean="0">
                        <a:latin typeface="Cambria Math" panose="02040503050406030204" pitchFamily="18" charset="0"/>
                      </a:rPr>
                      <m:t>no</m:t>
                    </m:r>
                    <m:r>
                      <a:rPr lang="en-US" sz="4000" i="0" dirty="0" smtClean="0">
                        <a:latin typeface="Cambria Math" panose="02040503050406030204" pitchFamily="18" charset="0"/>
                      </a:rPr>
                      <m:t>"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/7,</m:t>
                    </m:r>
                  </m:oMath>
                </a14:m>
                <a:r>
                  <a:rPr lang="en-US" sz="4000" dirty="0"/>
                  <a:t>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4000" i="0" dirty="0" smtClean="0">
                        <a:latin typeface="Cambria Math" panose="02040503050406030204" pitchFamily="18" charset="0"/>
                      </a:rPr>
                      <m:t>marital</m:t>
                    </m:r>
                    <m:r>
                      <a:rPr lang="en-US" sz="400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4000" dirty="0" smtClean="0">
                        <a:latin typeface="Cambria Math" panose="02040503050406030204" pitchFamily="18" charset="0"/>
                      </a:rPr>
                      <m:t>"</m:t>
                    </m:r>
                    <m:r>
                      <m:rPr>
                        <m:sty m:val="p"/>
                      </m:rPr>
                      <a:rPr lang="en-US" sz="4000" b="0" i="0" dirty="0" smtClean="0">
                        <a:latin typeface="Cambria Math" panose="02040503050406030204" pitchFamily="18" charset="0"/>
                      </a:rPr>
                      <m:t>married</m:t>
                    </m:r>
                    <m:r>
                      <a:rPr lang="en-US" sz="4000" i="0" dirty="0" smtClean="0">
                        <a:latin typeface="Cambria Math" panose="02040503050406030204" pitchFamily="18" charset="0"/>
                      </a:rPr>
                      <m:t>"|</m:t>
                    </m:r>
                    <m:r>
                      <m:rPr>
                        <m:sty m:val="p"/>
                      </m:rPr>
                      <a:rPr lang="en-US" sz="4000" i="0" dirty="0" smtClean="0">
                        <a:latin typeface="Cambria Math" panose="02040503050406030204" pitchFamily="18" charset="0"/>
                      </a:rPr>
                      <m:t>default</m:t>
                    </m:r>
                    <m:r>
                      <a:rPr lang="en-US" sz="4000" i="0" dirty="0" smtClean="0">
                        <a:latin typeface="Cambria Math" panose="02040503050406030204" pitchFamily="18" charset="0"/>
                      </a:rPr>
                      <m:t> ="</m:t>
                    </m:r>
                    <m:r>
                      <m:rPr>
                        <m:sty m:val="p"/>
                      </m:rPr>
                      <a:rPr lang="en-US" sz="4000" i="0" dirty="0" smtClean="0">
                        <a:latin typeface="Cambria Math" panose="02040503050406030204" pitchFamily="18" charset="0"/>
                      </a:rPr>
                      <m:t>no</m:t>
                    </m:r>
                    <m:r>
                      <a:rPr lang="en-US" sz="4000" i="0" dirty="0" smtClean="0">
                        <a:latin typeface="Cambria Math" panose="02040503050406030204" pitchFamily="18" charset="0"/>
                      </a:rPr>
                      <m:t>") 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/7,</m:t>
                    </m:r>
                  </m:oMath>
                </a14:m>
                <a:r>
                  <a:rPr lang="en-US" sz="4000" dirty="0"/>
                  <a:t>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4000" i="0" dirty="0" smtClean="0">
                        <a:latin typeface="Cambria Math" panose="02040503050406030204" pitchFamily="18" charset="0"/>
                      </a:rPr>
                      <m:t>marital</m:t>
                    </m:r>
                    <m:r>
                      <a:rPr lang="en-US" sz="400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4000" dirty="0" smtClean="0">
                        <a:latin typeface="Cambria Math" panose="02040503050406030204" pitchFamily="18" charset="0"/>
                      </a:rPr>
                      <m:t>"</m:t>
                    </m:r>
                    <m:r>
                      <m:rPr>
                        <m:sty m:val="p"/>
                      </m:rPr>
                      <a:rPr lang="en-US" sz="4000" b="0" i="0" dirty="0" smtClean="0">
                        <a:latin typeface="Cambria Math" panose="02040503050406030204" pitchFamily="18" charset="0"/>
                      </a:rPr>
                      <m:t>divorced</m:t>
                    </m:r>
                    <m:r>
                      <a:rPr lang="en-US" sz="4000" i="0" dirty="0" smtClean="0">
                        <a:latin typeface="Cambria Math" panose="02040503050406030204" pitchFamily="18" charset="0"/>
                      </a:rPr>
                      <m:t>"|</m:t>
                    </m:r>
                    <m:r>
                      <m:rPr>
                        <m:sty m:val="p"/>
                      </m:rPr>
                      <a:rPr lang="en-US" sz="4000" i="0" dirty="0" smtClean="0">
                        <a:latin typeface="Cambria Math" panose="02040503050406030204" pitchFamily="18" charset="0"/>
                      </a:rPr>
                      <m:t>default</m:t>
                    </m:r>
                    <m:r>
                      <a:rPr lang="en-US" sz="4000" i="0" dirty="0" smtClean="0">
                        <a:latin typeface="Cambria Math" panose="02040503050406030204" pitchFamily="18" charset="0"/>
                      </a:rPr>
                      <m:t> ="</m:t>
                    </m:r>
                    <m:r>
                      <m:rPr>
                        <m:sty m:val="p"/>
                      </m:rPr>
                      <a:rPr lang="en-US" sz="4000" i="0" dirty="0" smtClean="0">
                        <a:latin typeface="Cambria Math" panose="02040503050406030204" pitchFamily="18" charset="0"/>
                      </a:rPr>
                      <m:t>no</m:t>
                    </m:r>
                    <m:r>
                      <a:rPr lang="en-US" sz="4000" i="0" dirty="0" smtClean="0">
                        <a:latin typeface="Cambria Math" panose="02040503050406030204" pitchFamily="18" charset="0"/>
                      </a:rPr>
                      <m:t>"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/7,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4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4000" b="0" i="0" dirty="0" smtClean="0">
                            <a:latin typeface="Cambria Math" panose="02040503050406030204" pitchFamily="18" charset="0"/>
                          </a:rPr>
                          <m:t>marital</m:t>
                        </m:r>
                        <m:r>
                          <a:rPr lang="en-US" sz="4000" i="0" dirty="0">
                            <a:latin typeface="Cambria Math" panose="02040503050406030204" pitchFamily="18" charset="0"/>
                          </a:rPr>
                          <m:t>="</m:t>
                        </m:r>
                        <m:r>
                          <m:rPr>
                            <m:sty m:val="p"/>
                          </m:rPr>
                          <a:rPr lang="en-US" sz="4000" b="0" i="0" dirty="0" smtClean="0">
                            <a:latin typeface="Cambria Math" panose="02040503050406030204" pitchFamily="18" charset="0"/>
                          </a:rPr>
                          <m:t>single</m:t>
                        </m:r>
                        <m:r>
                          <a:rPr lang="en-US" sz="4000" i="0" dirty="0">
                            <a:latin typeface="Cambria Math" panose="02040503050406030204" pitchFamily="18" charset="0"/>
                          </a:rPr>
                          <m:t>"</m:t>
                        </m:r>
                      </m:e>
                    </m:d>
                    <m:r>
                      <m:rPr>
                        <m:sty m:val="p"/>
                      </m:rPr>
                      <a:rPr lang="en-US" sz="4000" i="0" dirty="0" smtClean="0">
                        <a:latin typeface="Cambria Math" panose="02040503050406030204" pitchFamily="18" charset="0"/>
                      </a:rPr>
                      <m:t>def</m:t>
                    </m:r>
                    <m:r>
                      <m:rPr>
                        <m:sty m:val="p"/>
                      </m:rPr>
                      <a:rPr lang="en-US" sz="4000" b="0" i="0" dirty="0" smtClean="0">
                        <a:latin typeface="Cambria Math" panose="02040503050406030204" pitchFamily="18" charset="0"/>
                      </a:rPr>
                      <m:t>au</m:t>
                    </m:r>
                    <m:r>
                      <m:rPr>
                        <m:sty m:val="p"/>
                      </m:rPr>
                      <a:rPr lang="en-US" sz="4000" i="0" dirty="0" smtClean="0">
                        <a:latin typeface="Cambria Math" panose="02040503050406030204" pitchFamily="18" charset="0"/>
                      </a:rPr>
                      <m:t>lt</m:t>
                    </m:r>
                    <m:r>
                      <a:rPr lang="en-US" sz="4000" i="0" dirty="0" smtClean="0">
                        <a:latin typeface="Cambria Math" panose="02040503050406030204" pitchFamily="18" charset="0"/>
                      </a:rPr>
                      <m:t> ="</m:t>
                    </m:r>
                    <m:r>
                      <m:rPr>
                        <m:sty m:val="p"/>
                      </m:rPr>
                      <a:rPr lang="en-US" sz="4000" i="0" dirty="0" smtClean="0">
                        <a:latin typeface="Cambria Math" panose="02040503050406030204" pitchFamily="18" charset="0"/>
                      </a:rPr>
                      <m:t>yes</m:t>
                    </m:r>
                    <m:r>
                      <a:rPr lang="en-US" sz="4000" i="0" dirty="0" smtClean="0">
                        <a:latin typeface="Cambria Math" panose="02040503050406030204" pitchFamily="18" charset="0"/>
                      </a:rPr>
                      <m:t>"</m:t>
                    </m:r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)=2/3, 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4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4000" i="0" dirty="0">
                            <a:latin typeface="Cambria Math" panose="02040503050406030204" pitchFamily="18" charset="0"/>
                          </a:rPr>
                          <m:t>marital</m:t>
                        </m:r>
                        <m:r>
                          <a:rPr lang="en-US" sz="4000" i="0" dirty="0">
                            <a:latin typeface="Cambria Math" panose="02040503050406030204" pitchFamily="18" charset="0"/>
                          </a:rPr>
                          <m:t>="</m:t>
                        </m:r>
                        <m:r>
                          <m:rPr>
                            <m:sty m:val="p"/>
                          </m:rPr>
                          <a:rPr lang="en-US" sz="4000" b="0" i="0" dirty="0" smtClean="0">
                            <a:latin typeface="Cambria Math" panose="02040503050406030204" pitchFamily="18" charset="0"/>
                          </a:rPr>
                          <m:t>married</m:t>
                        </m:r>
                        <m:r>
                          <a:rPr lang="en-US" sz="4000" i="0" dirty="0">
                            <a:latin typeface="Cambria Math" panose="02040503050406030204" pitchFamily="18" charset="0"/>
                          </a:rPr>
                          <m:t>"</m:t>
                        </m:r>
                      </m:e>
                    </m:d>
                    <m:r>
                      <m:rPr>
                        <m:sty m:val="p"/>
                      </m:rPr>
                      <a:rPr lang="en-US" sz="4000" i="0" dirty="0" smtClean="0">
                        <a:latin typeface="Cambria Math" panose="02040503050406030204" pitchFamily="18" charset="0"/>
                      </a:rPr>
                      <m:t>def</m:t>
                    </m:r>
                    <m:r>
                      <m:rPr>
                        <m:sty m:val="p"/>
                      </m:rPr>
                      <a:rPr lang="en-US" sz="4000" b="0" i="0" dirty="0" smtClean="0">
                        <a:latin typeface="Cambria Math" panose="02040503050406030204" pitchFamily="18" charset="0"/>
                      </a:rPr>
                      <m:t>au</m:t>
                    </m:r>
                    <m:r>
                      <m:rPr>
                        <m:sty m:val="p"/>
                      </m:rPr>
                      <a:rPr lang="en-US" sz="4000" i="0" dirty="0" smtClean="0">
                        <a:latin typeface="Cambria Math" panose="02040503050406030204" pitchFamily="18" charset="0"/>
                      </a:rPr>
                      <m:t>lt</m:t>
                    </m:r>
                    <m:r>
                      <a:rPr lang="en-US" sz="4000" i="0" dirty="0" smtClean="0">
                        <a:latin typeface="Cambria Math" panose="02040503050406030204" pitchFamily="18" charset="0"/>
                      </a:rPr>
                      <m:t> ="</m:t>
                    </m:r>
                    <m:r>
                      <m:rPr>
                        <m:sty m:val="p"/>
                      </m:rPr>
                      <a:rPr lang="en-US" sz="4000" i="0" dirty="0" smtClean="0">
                        <a:latin typeface="Cambria Math" panose="02040503050406030204" pitchFamily="18" charset="0"/>
                      </a:rPr>
                      <m:t>yes</m:t>
                    </m:r>
                    <m:r>
                      <a:rPr lang="en-US" sz="4000" i="0" dirty="0" smtClean="0">
                        <a:latin typeface="Cambria Math" panose="02040503050406030204" pitchFamily="18" charset="0"/>
                      </a:rPr>
                      <m:t>")=</m:t>
                    </m:r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0, 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4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4000" i="0" dirty="0">
                            <a:latin typeface="Cambria Math" panose="02040503050406030204" pitchFamily="18" charset="0"/>
                          </a:rPr>
                          <m:t>marital</m:t>
                        </m:r>
                        <m:r>
                          <a:rPr lang="en-US" sz="4000" i="0" dirty="0">
                            <a:latin typeface="Cambria Math" panose="02040503050406030204" pitchFamily="18" charset="0"/>
                          </a:rPr>
                          <m:t>="</m:t>
                        </m:r>
                        <m:r>
                          <m:rPr>
                            <m:sty m:val="p"/>
                          </m:rPr>
                          <a:rPr lang="en-US" sz="4000" b="0" i="0" dirty="0" smtClean="0">
                            <a:latin typeface="Cambria Math" panose="02040503050406030204" pitchFamily="18" charset="0"/>
                          </a:rPr>
                          <m:t>divorced</m:t>
                        </m:r>
                        <m:r>
                          <a:rPr lang="en-US" sz="4000" i="0" dirty="0">
                            <a:latin typeface="Cambria Math" panose="02040503050406030204" pitchFamily="18" charset="0"/>
                          </a:rPr>
                          <m:t>"</m:t>
                        </m:r>
                      </m:e>
                    </m:d>
                    <m:r>
                      <m:rPr>
                        <m:sty m:val="p"/>
                      </m:rPr>
                      <a:rPr lang="en-US" sz="4000" i="0" dirty="0" smtClean="0">
                        <a:latin typeface="Cambria Math" panose="02040503050406030204" pitchFamily="18" charset="0"/>
                      </a:rPr>
                      <m:t>def</m:t>
                    </m:r>
                    <m:r>
                      <m:rPr>
                        <m:sty m:val="p"/>
                      </m:rPr>
                      <a:rPr lang="en-US" sz="4000" b="0" i="0" dirty="0" smtClean="0">
                        <a:latin typeface="Cambria Math" panose="02040503050406030204" pitchFamily="18" charset="0"/>
                      </a:rPr>
                      <m:t>au</m:t>
                    </m:r>
                    <m:r>
                      <m:rPr>
                        <m:sty m:val="p"/>
                      </m:rPr>
                      <a:rPr lang="en-US" sz="4000" i="0" dirty="0" smtClean="0">
                        <a:latin typeface="Cambria Math" panose="02040503050406030204" pitchFamily="18" charset="0"/>
                      </a:rPr>
                      <m:t>lt</m:t>
                    </m:r>
                    <m:r>
                      <a:rPr lang="en-US" sz="4000" i="0" dirty="0" smtClean="0">
                        <a:latin typeface="Cambria Math" panose="02040503050406030204" pitchFamily="18" charset="0"/>
                      </a:rPr>
                      <m:t> ="</m:t>
                    </m:r>
                    <m:r>
                      <m:rPr>
                        <m:sty m:val="p"/>
                      </m:rPr>
                      <a:rPr lang="en-US" sz="4000" i="0" dirty="0" smtClean="0">
                        <a:latin typeface="Cambria Math" panose="02040503050406030204" pitchFamily="18" charset="0"/>
                      </a:rPr>
                      <m:t>yes</m:t>
                    </m:r>
                    <m:r>
                      <a:rPr lang="en-US" sz="4000" i="0" dirty="0" smtClean="0">
                        <a:latin typeface="Cambria Math" panose="02040503050406030204" pitchFamily="18" charset="0"/>
                      </a:rPr>
                      <m:t>")=</m:t>
                    </m:r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/3</m:t>
                    </m:r>
                  </m:oMath>
                </a14:m>
                <a:r>
                  <a:rPr lang="en-US" sz="4000" dirty="0"/>
                  <a:t>.</a:t>
                </a:r>
              </a:p>
              <a:p>
                <a:endParaRPr lang="en-US" sz="3500" dirty="0"/>
              </a:p>
              <a:p>
                <a:endParaRPr lang="en-US" sz="35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E15AD-AA88-4098-B7E5-4D742DFEB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23" y="1944595"/>
                <a:ext cx="17068801" cy="8604791"/>
              </a:xfrm>
              <a:prstGeom prst="rect">
                <a:avLst/>
              </a:prstGeom>
              <a:blipFill>
                <a:blip r:embed="rId11"/>
                <a:stretch>
                  <a:fillRect l="-1357" t="-1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1A1FF59-4CD3-460D-9480-DCBF3BE7DB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421" y="495300"/>
            <a:ext cx="6589179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18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9804172">
            <a:off x="14020799" y="-2183754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32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8AF9C9B4-10A2-4377-AFD8-FB2D1C110A60}"/>
              </a:ext>
            </a:extLst>
          </p:cNvPr>
          <p:cNvSpPr/>
          <p:nvPr/>
        </p:nvSpPr>
        <p:spPr>
          <a:xfrm>
            <a:off x="999101" y="800100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9CF5B226-26B9-4052-A16F-B3B4C3910590}"/>
              </a:ext>
            </a:extLst>
          </p:cNvPr>
          <p:cNvSpPr txBox="1"/>
          <p:nvPr/>
        </p:nvSpPr>
        <p:spPr>
          <a:xfrm>
            <a:off x="1295400" y="560755"/>
            <a:ext cx="9753600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3.   Naïve Bayes – Example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E15AD-AA88-4098-B7E5-4D742DFEBB5A}"/>
                  </a:ext>
                </a:extLst>
              </p:cNvPr>
              <p:cNvSpPr txBox="1"/>
              <p:nvPr/>
            </p:nvSpPr>
            <p:spPr>
              <a:xfrm>
                <a:off x="609599" y="1834857"/>
                <a:ext cx="17145001" cy="6710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For </a:t>
                </a:r>
                <a14:m>
                  <m:oMath xmlns:m="http://schemas.openxmlformats.org/officeDocument/2006/math">
                    <m:r>
                      <a:rPr lang="en-US" sz="4500" b="1" i="0" dirty="0">
                        <a:latin typeface="Cambria Math" panose="02040503050406030204" pitchFamily="18" charset="0"/>
                      </a:rPr>
                      <m:t>𝐝𝐞𝐟𝐚𝐮𝐥𝐭</m:t>
                    </m:r>
                    <m:r>
                      <a:rPr lang="en-US" sz="4500" b="1" i="0" dirty="0">
                        <a:latin typeface="Cambria Math" panose="02040503050406030204" pitchFamily="18" charset="0"/>
                      </a:rPr>
                      <m:t>="</m:t>
                    </m:r>
                    <m:r>
                      <a:rPr lang="en-US" sz="4500" b="1" i="0" dirty="0">
                        <a:latin typeface="Cambria Math" panose="02040503050406030204" pitchFamily="18" charset="0"/>
                      </a:rPr>
                      <m:t>𝐧𝐨</m:t>
                    </m:r>
                    <m:r>
                      <a:rPr lang="en-US" sz="4500" b="1" i="0" dirty="0">
                        <a:latin typeface="Cambria Math" panose="02040503050406030204" pitchFamily="18" charset="0"/>
                      </a:rPr>
                      <m:t>"</m:t>
                    </m:r>
                  </m:oMath>
                </a14:m>
                <a:r>
                  <a:rPr lang="en-US" sz="4500" dirty="0"/>
                  <a:t>,</a:t>
                </a:r>
                <a:r>
                  <a:rPr lang="en-US" sz="4500" b="1" dirty="0"/>
                  <a:t> </a:t>
                </a:r>
                <a:r>
                  <a:rPr lang="en-US" sz="4500" dirty="0"/>
                  <a:t>the </a:t>
                </a:r>
                <a:r>
                  <a:rPr lang="en-US" sz="4500" b="1" dirty="0"/>
                  <a:t>prior density </a:t>
                </a:r>
                <a:r>
                  <a:rPr lang="en-US" sz="4500" dirty="0"/>
                  <a:t>for annual income </a:t>
                </a:r>
              </a:p>
              <a:p>
                <a:r>
                  <a:rPr lang="en-US" sz="4500" dirty="0"/>
                  <a:t>      is </a:t>
                </a:r>
                <a:r>
                  <a:rPr lang="en-US" sz="4500" b="1" dirty="0"/>
                  <a:t>normal</a:t>
                </a:r>
                <a:r>
                  <a:rPr lang="en-US" sz="4500" dirty="0"/>
                  <a:t> with </a:t>
                </a:r>
                <a:r>
                  <a:rPr lang="en-US" sz="4500" b="1" dirty="0"/>
                  <a:t>mean</a:t>
                </a:r>
                <a:r>
                  <a:rPr lang="en-US" sz="4500" dirty="0"/>
                  <a:t> = (125 + 100 + 70 + 120 + 60 + 220 + 75)/7 </a:t>
                </a:r>
              </a:p>
              <a:p>
                <a:r>
                  <a:rPr lang="en-US" sz="4500" dirty="0"/>
                  <a:t>      = 110, and </a:t>
                </a:r>
                <a:r>
                  <a:rPr lang="en-US" sz="4500" b="1" dirty="0"/>
                  <a:t>variance</a:t>
                </a:r>
                <a:r>
                  <a:rPr lang="en-US" sz="4500" dirty="0"/>
                  <a:t> = 2975,  and for </a:t>
                </a:r>
                <a14:m>
                  <m:oMath xmlns:m="http://schemas.openxmlformats.org/officeDocument/2006/math">
                    <m:r>
                      <a:rPr lang="en-US" sz="4500" b="1" i="0" dirty="0">
                        <a:latin typeface="Cambria Math" panose="02040503050406030204" pitchFamily="18" charset="0"/>
                      </a:rPr>
                      <m:t>𝐝𝐞𝐟𝐚𝐮𝐥𝐭</m:t>
                    </m:r>
                    <m:r>
                      <a:rPr lang="en-US" sz="4500" b="1" i="0" dirty="0">
                        <a:latin typeface="Cambria Math" panose="02040503050406030204" pitchFamily="18" charset="0"/>
                      </a:rPr>
                      <m:t>="</m:t>
                    </m:r>
                    <m:r>
                      <a:rPr lang="en-US" sz="4500" b="1" i="0" dirty="0">
                        <a:latin typeface="Cambria Math" panose="02040503050406030204" pitchFamily="18" charset="0"/>
                      </a:rPr>
                      <m:t>𝐲𝐞𝐬</m:t>
                    </m:r>
                    <m:r>
                      <a:rPr lang="en-US" sz="4500" b="1" i="0" dirty="0">
                        <a:latin typeface="Cambria Math" panose="02040503050406030204" pitchFamily="18" charset="0"/>
                      </a:rPr>
                      <m:t>"</m:t>
                    </m:r>
                  </m:oMath>
                </a14:m>
                <a:r>
                  <a:rPr lang="en-US" sz="4500" dirty="0"/>
                  <a:t>,</a:t>
                </a:r>
                <a:r>
                  <a:rPr lang="en-US" sz="4500" b="1" dirty="0"/>
                  <a:t> </a:t>
                </a:r>
                <a:r>
                  <a:rPr lang="en-US" sz="4500" dirty="0"/>
                  <a:t>it is </a:t>
                </a:r>
                <a:r>
                  <a:rPr lang="en-US" sz="4500" b="1" dirty="0"/>
                  <a:t>normal</a:t>
                </a:r>
              </a:p>
              <a:p>
                <a:r>
                  <a:rPr lang="en-US" sz="4500" b="1" dirty="0"/>
                  <a:t>     </a:t>
                </a:r>
                <a:r>
                  <a:rPr lang="en-US" sz="4500" dirty="0"/>
                  <a:t> with </a:t>
                </a:r>
                <a:r>
                  <a:rPr lang="en-US" sz="4500" b="1" dirty="0"/>
                  <a:t>mean </a:t>
                </a:r>
                <a:r>
                  <a:rPr lang="en-US" sz="4500" dirty="0"/>
                  <a:t>= (95 + 85 + 90)/3 = 90, and </a:t>
                </a:r>
                <a:r>
                  <a:rPr lang="en-US" sz="4500" b="1" dirty="0"/>
                  <a:t>variance</a:t>
                </a:r>
                <a:r>
                  <a:rPr lang="en-US" sz="4500" dirty="0"/>
                  <a:t> = 25.</a:t>
                </a:r>
              </a:p>
              <a:p>
                <a:endParaRPr lang="en-US" sz="10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Suppose we would like to </a:t>
                </a:r>
                <a:r>
                  <a:rPr lang="en-US" sz="4500" b="1" dirty="0"/>
                  <a:t>predict</a:t>
                </a:r>
                <a:r>
                  <a:rPr lang="en-US" sz="4500" dirty="0"/>
                  <a:t> the </a:t>
                </a:r>
                <a:r>
                  <a:rPr lang="en-US" sz="4500" b="1" dirty="0"/>
                  <a:t>default status </a:t>
                </a:r>
                <a:r>
                  <a:rPr lang="en-US" sz="4500" dirty="0"/>
                  <a:t>for a person who is not a homeowner, who is single, and whose annual income is $120K. We write  </a:t>
                </a:r>
                <a14:m>
                  <m:oMath xmlns:m="http://schemas.openxmlformats.org/officeDocument/2006/math">
                    <m:r>
                      <a:rPr lang="en-US" sz="350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5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500" b="1" i="0" dirty="0" err="1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sz="3500" b="0" i="0" dirty="0" err="1" smtClean="0">
                            <a:latin typeface="Cambria Math" panose="02040503050406030204" pitchFamily="18" charset="0"/>
                          </a:rPr>
                          <m:t>default</m:t>
                        </m:r>
                        <m:r>
                          <a:rPr lang="en-US" sz="35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"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no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"</m:t>
                        </m:r>
                      </m:e>
                    </m:d>
                    <m:r>
                      <a:rPr lang="en-US" sz="3500" b="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350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5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homeowner</m:t>
                        </m:r>
                        <m:r>
                          <a:rPr lang="en-US" sz="35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"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no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"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default</m:t>
                        </m:r>
                        <m:r>
                          <a:rPr lang="en-US" sz="35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"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no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"</m:t>
                        </m:r>
                      </m:e>
                    </m:d>
                  </m:oMath>
                </a14:m>
                <a:endParaRPr lang="en-US" sz="3500" b="0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sz="80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3500" b="0" dirty="0"/>
                  <a:t>  </a:t>
                </a:r>
                <a14:m>
                  <m:oMath xmlns:m="http://schemas.openxmlformats.org/officeDocument/2006/math">
                    <m:r>
                      <a:rPr lang="en-US" sz="350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5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500" b="0" i="1" dirty="0" smtClean="0">
                            <a:latin typeface="Cambria Math" panose="02040503050406030204" pitchFamily="18" charset="0"/>
                          </a:rPr>
                          <m:t>marital</m:t>
                        </m:r>
                        <m:r>
                          <a:rPr lang="en-US" sz="35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"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single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"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sz="3500" b="0" i="1" dirty="0" smtClean="0">
                            <a:latin typeface="Cambria Math" panose="02040503050406030204" pitchFamily="18" charset="0"/>
                          </a:rPr>
                          <m:t>default</m:t>
                        </m:r>
                        <m:r>
                          <a:rPr lang="en-US" sz="35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"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no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"</m:t>
                        </m:r>
                      </m:e>
                    </m:d>
                    <m:r>
                      <a:rPr lang="en-US" sz="350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5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500" b="0" i="1" dirty="0" smtClean="0">
                            <a:latin typeface="Cambria Math" panose="02040503050406030204" pitchFamily="18" charset="0"/>
                          </a:rPr>
                          <m:t>income</m:t>
                        </m:r>
                        <m:r>
                          <a:rPr lang="en-US" sz="3500" b="0" i="1" dirty="0" smtClean="0">
                            <a:latin typeface="Cambria Math" panose="02040503050406030204" pitchFamily="18" charset="0"/>
                          </a:rPr>
                          <m:t>=$120</m:t>
                        </m:r>
                        <m:r>
                          <m:rPr>
                            <m:sty m:val="p"/>
                          </m:rPr>
                          <a:rPr lang="en-US" sz="3500" b="0" i="1" dirty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sz="3500" b="0" i="1" dirty="0" smtClean="0">
                            <a:latin typeface="Cambria Math" panose="02040503050406030204" pitchFamily="18" charset="0"/>
                          </a:rPr>
                          <m:t>default</m:t>
                        </m:r>
                        <m:r>
                          <a:rPr lang="en-US" sz="35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"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no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"</m:t>
                        </m:r>
                      </m:e>
                    </m:d>
                  </m:oMath>
                </a14:m>
                <a:endParaRPr lang="en-US" sz="35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35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500" b="0" i="0" dirty="0">
                    <a:latin typeface="Cambria Math" panose="02040503050406030204" pitchFamily="18" charset="0"/>
                  </a:rPr>
                  <a:t>(4/7)(2/7)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35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3500" b="0" i="1" smtClean="0">
                                <a:latin typeface="Cambria Math" panose="02040503050406030204" pitchFamily="18" charset="0"/>
                              </a:rPr>
                              <m:t>(2</m:t>
                            </m:r>
                            <m:r>
                              <a:rPr lang="en-US" sz="3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3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)(2975)</m:t>
                            </m:r>
                          </m:e>
                        </m:rad>
                      </m:den>
                    </m:f>
                    <m:func>
                      <m:funcPr>
                        <m:ctrlPr>
                          <a:rPr lang="en-US" sz="35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5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3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5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3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3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500" b="0" i="1" smtClean="0">
                                        <a:latin typeface="Cambria Math" panose="02040503050406030204" pitchFamily="18" charset="0"/>
                                      </a:rPr>
                                      <m:t>(120−110)</m:t>
                                    </m:r>
                                  </m:e>
                                  <m:sup>
                                    <m:r>
                                      <a:rPr lang="en-US" sz="3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3500" b="0" i="1" smtClean="0">
                                    <a:latin typeface="Cambria Math" panose="02040503050406030204" pitchFamily="18" charset="0"/>
                                  </a:rPr>
                                  <m:t>(2)(2975)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3500" b="0" i="1" smtClean="0">
                        <a:latin typeface="Cambria Math" panose="02040503050406030204" pitchFamily="18" charset="0"/>
                      </a:rPr>
                      <m:t>=0.001215</m:t>
                    </m:r>
                  </m:oMath>
                </a14:m>
                <a:r>
                  <a:rPr lang="en-US" sz="3500" b="0" i="0" dirty="0">
                    <a:latin typeface="Cambria Math" panose="02040503050406030204" pitchFamily="18" charset="0"/>
                  </a:rPr>
                  <a:t>,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E15AD-AA88-4098-B7E5-4D742DFEB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1834857"/>
                <a:ext cx="17145001" cy="6710620"/>
              </a:xfrm>
              <a:prstGeom prst="rect">
                <a:avLst/>
              </a:prstGeom>
              <a:blipFill>
                <a:blip r:embed="rId11"/>
                <a:stretch>
                  <a:fillRect l="-1351" t="-1907" r="-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884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9804172">
            <a:off x="14020799" y="-2183754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33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8AF9C9B4-10A2-4377-AFD8-FB2D1C110A60}"/>
              </a:ext>
            </a:extLst>
          </p:cNvPr>
          <p:cNvSpPr/>
          <p:nvPr/>
        </p:nvSpPr>
        <p:spPr>
          <a:xfrm>
            <a:off x="999101" y="800100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9CF5B226-26B9-4052-A16F-B3B4C3910590}"/>
              </a:ext>
            </a:extLst>
          </p:cNvPr>
          <p:cNvSpPr txBox="1"/>
          <p:nvPr/>
        </p:nvSpPr>
        <p:spPr>
          <a:xfrm>
            <a:off x="1295400" y="572988"/>
            <a:ext cx="9753600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3.   Naïve Bayes – Example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E15AD-AA88-4098-B7E5-4D742DFEBB5A}"/>
                  </a:ext>
                </a:extLst>
              </p:cNvPr>
              <p:cNvSpPr txBox="1"/>
              <p:nvPr/>
            </p:nvSpPr>
            <p:spPr>
              <a:xfrm>
                <a:off x="618099" y="1936599"/>
                <a:ext cx="17145001" cy="6988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500" dirty="0"/>
                  <a:t>    and</a:t>
                </a:r>
                <a:r>
                  <a:rPr lang="en-US" sz="4500" dirty="0"/>
                  <a:t> </a:t>
                </a:r>
                <a14:m>
                  <m:oMath xmlns:m="http://schemas.openxmlformats.org/officeDocument/2006/math">
                    <m:r>
                      <a:rPr lang="en-US" sz="350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5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500" b="1" i="0" dirty="0" err="1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sz="3500" b="0" i="0" dirty="0" err="1" smtClean="0">
                            <a:latin typeface="Cambria Math" panose="02040503050406030204" pitchFamily="18" charset="0"/>
                          </a:rPr>
                          <m:t>default</m:t>
                        </m:r>
                        <m:r>
                          <a:rPr lang="en-US" sz="35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"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yes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"</m:t>
                        </m:r>
                      </m:e>
                    </m:d>
                    <m:r>
                      <a:rPr lang="en-US" sz="3500" b="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350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5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homeowner</m:t>
                        </m:r>
                        <m:r>
                          <a:rPr lang="en-US" sz="35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"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no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"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default</m:t>
                        </m:r>
                        <m:r>
                          <a:rPr lang="en-US" sz="35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"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yes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"</m:t>
                        </m:r>
                      </m:e>
                    </m:d>
                  </m:oMath>
                </a14:m>
                <a:endParaRPr lang="en-US" sz="3500" b="0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sz="800" b="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3500" b="0" dirty="0"/>
                  <a:t> </a:t>
                </a:r>
                <a14:m>
                  <m:oMath xmlns:m="http://schemas.openxmlformats.org/officeDocument/2006/math">
                    <m:r>
                      <a:rPr lang="en-US" sz="350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5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500" b="0" i="1" dirty="0" smtClean="0">
                            <a:latin typeface="Cambria Math" panose="02040503050406030204" pitchFamily="18" charset="0"/>
                          </a:rPr>
                          <m:t>marital</m:t>
                        </m:r>
                        <m:r>
                          <a:rPr lang="en-US" sz="35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"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single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"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sz="3500" b="0" i="1" dirty="0" smtClean="0">
                            <a:latin typeface="Cambria Math" panose="02040503050406030204" pitchFamily="18" charset="0"/>
                          </a:rPr>
                          <m:t>default</m:t>
                        </m:r>
                        <m:r>
                          <a:rPr lang="en-US" sz="35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"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yes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"</m:t>
                        </m:r>
                      </m:e>
                    </m:d>
                    <m:r>
                      <a:rPr lang="en-US" sz="350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5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500" b="0" i="1" dirty="0" smtClean="0">
                            <a:latin typeface="Cambria Math" panose="02040503050406030204" pitchFamily="18" charset="0"/>
                          </a:rPr>
                          <m:t>income</m:t>
                        </m:r>
                        <m:r>
                          <a:rPr lang="en-US" sz="3500" b="0" i="1" dirty="0" smtClean="0">
                            <a:latin typeface="Cambria Math" panose="02040503050406030204" pitchFamily="18" charset="0"/>
                          </a:rPr>
                          <m:t>=$120</m:t>
                        </m:r>
                        <m:r>
                          <m:rPr>
                            <m:sty m:val="p"/>
                          </m:rPr>
                          <a:rPr lang="en-US" sz="3500" b="0" i="1" dirty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sz="3500" b="0" i="1" dirty="0" smtClean="0">
                            <a:latin typeface="Cambria Math" panose="02040503050406030204" pitchFamily="18" charset="0"/>
                          </a:rPr>
                          <m:t>default</m:t>
                        </m:r>
                        <m:r>
                          <a:rPr lang="en-US" sz="35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"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yes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"</m:t>
                        </m:r>
                      </m:e>
                    </m:d>
                  </m:oMath>
                </a14:m>
                <a:endParaRPr lang="en-US" sz="35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35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500" b="0" i="0" dirty="0">
                    <a:latin typeface="Cambria Math" panose="02040503050406030204" pitchFamily="18" charset="0"/>
                  </a:rPr>
                  <a:t>(</a:t>
                </a:r>
                <a:r>
                  <a:rPr lang="en-US" sz="3500" dirty="0">
                    <a:latin typeface="Cambria Math" panose="02040503050406030204" pitchFamily="18" charset="0"/>
                  </a:rPr>
                  <a:t>1</a:t>
                </a:r>
                <a:r>
                  <a:rPr lang="en-US" sz="3500" b="0" i="0" dirty="0">
                    <a:latin typeface="Cambria Math" panose="02040503050406030204" pitchFamily="18" charset="0"/>
                  </a:rPr>
                  <a:t>)(2/3)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35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3500" b="0" i="1" smtClean="0">
                                <a:latin typeface="Cambria Math" panose="02040503050406030204" pitchFamily="18" charset="0"/>
                              </a:rPr>
                              <m:t>(2</m:t>
                            </m:r>
                            <m:r>
                              <a:rPr lang="en-US" sz="3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3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)(25)</m:t>
                            </m:r>
                          </m:e>
                        </m:rad>
                      </m:den>
                    </m:f>
                    <m:func>
                      <m:funcPr>
                        <m:ctrlPr>
                          <a:rPr lang="en-US" sz="35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5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3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5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3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3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500" b="0" i="1" smtClean="0">
                                        <a:latin typeface="Cambria Math" panose="02040503050406030204" pitchFamily="18" charset="0"/>
                                      </a:rPr>
                                      <m:t>(120−90)</m:t>
                                    </m:r>
                                  </m:e>
                                  <m:sup>
                                    <m:r>
                                      <a:rPr lang="en-US" sz="3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3500" b="0" i="1" smtClean="0">
                                    <a:latin typeface="Cambria Math" panose="02040503050406030204" pitchFamily="18" charset="0"/>
                                  </a:rPr>
                                  <m:t>(2)(25)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3500" b="0" i="1" smtClean="0">
                        <a:latin typeface="Cambria Math" panose="02040503050406030204" pitchFamily="18" charset="0"/>
                      </a:rPr>
                      <m:t>=8.1</m:t>
                    </m:r>
                    <m:r>
                      <a:rPr lang="en-US" sz="3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3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−10</m:t>
                        </m:r>
                      </m:sup>
                    </m:sSup>
                    <m:r>
                      <a:rPr lang="en-US" sz="3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500" b="0" i="0" dirty="0">
                  <a:latin typeface="Cambria Math" panose="02040503050406030204" pitchFamily="18" charset="0"/>
                </a:endParaRPr>
              </a:p>
              <a:p>
                <a:pPr algn="ctr"/>
                <a:endParaRPr lang="en-US" sz="1000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500" b="0" i="0" dirty="0">
                    <a:latin typeface="Cambria Math" panose="02040503050406030204" pitchFamily="18" charset="0"/>
                  </a:rPr>
                  <a:t>Hence, </a:t>
                </a:r>
                <a14:m>
                  <m:oMath xmlns:m="http://schemas.openxmlformats.org/officeDocument/2006/math">
                    <m:r>
                      <a:rPr lang="en-US" sz="35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5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500" i="0" dirty="0" smtClean="0">
                        <a:latin typeface="Cambria Math" panose="02040503050406030204" pitchFamily="18" charset="0"/>
                      </a:rPr>
                      <m:t>default</m:t>
                    </m:r>
                    <m:r>
                      <a:rPr lang="en-US" sz="3500" i="0" dirty="0" smtClean="0">
                        <a:latin typeface="Cambria Math" panose="02040503050406030204" pitchFamily="18" charset="0"/>
                      </a:rPr>
                      <m:t> ="</m:t>
                    </m:r>
                    <m:r>
                      <m:rPr>
                        <m:sty m:val="p"/>
                      </m:rPr>
                      <a:rPr lang="en-US" sz="3500" i="0" dirty="0" smtClean="0">
                        <a:latin typeface="Cambria Math" panose="02040503050406030204" pitchFamily="18" charset="0"/>
                      </a:rPr>
                      <m:t>no</m:t>
                    </m:r>
                    <m:r>
                      <a:rPr lang="en-US" sz="3500" b="0" i="0" dirty="0" smtClean="0">
                        <a:latin typeface="Cambria Math" panose="02040503050406030204" pitchFamily="18" charset="0"/>
                      </a:rPr>
                      <m:t>"|</m:t>
                    </m:r>
                    <m:r>
                      <a:rPr lang="en-US" sz="3500" b="1" i="0" dirty="0" smtClean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sz="3500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sz="35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5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500" i="0" dirty="0">
                        <a:latin typeface="Cambria Math" panose="02040503050406030204" pitchFamily="18" charset="0"/>
                      </a:rPr>
                      <m:t>default</m:t>
                    </m:r>
                    <m:r>
                      <a:rPr lang="en-US" sz="3500" i="0" dirty="0">
                        <a:latin typeface="Cambria Math" panose="02040503050406030204" pitchFamily="18" charset="0"/>
                      </a:rPr>
                      <m:t> = "</m:t>
                    </m:r>
                    <m:r>
                      <m:rPr>
                        <m:sty m:val="p"/>
                      </m:rPr>
                      <a:rPr lang="en-US" sz="3500" i="0" dirty="0">
                        <a:latin typeface="Cambria Math" panose="02040503050406030204" pitchFamily="18" charset="0"/>
                      </a:rPr>
                      <m:t>no</m:t>
                    </m:r>
                    <m:r>
                      <a:rPr lang="en-US" sz="3500" b="0" i="1" dirty="0" smtClean="0">
                        <a:latin typeface="Cambria Math" panose="02040503050406030204" pitchFamily="18" charset="0"/>
                      </a:rPr>
                      <m:t>"</m:t>
                    </m:r>
                    <m:r>
                      <a:rPr lang="en-US" sz="35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500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5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500" b="1" dirty="0" err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sz="3500" dirty="0" err="1">
                            <a:latin typeface="Cambria Math" panose="02040503050406030204" pitchFamily="18" charset="0"/>
                          </a:rPr>
                          <m:t>default</m:t>
                        </m:r>
                        <m:r>
                          <a:rPr lang="en-US" sz="35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3500" dirty="0">
                            <a:latin typeface="Cambria Math" panose="02040503050406030204" pitchFamily="18" charset="0"/>
                          </a:rPr>
                          <m:t>"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no</m:t>
                        </m:r>
                        <m:r>
                          <m:rPr>
                            <m:nor/>
                          </m:rPr>
                          <a:rPr lang="en-US" sz="3500" dirty="0">
                            <a:latin typeface="Cambria Math" panose="02040503050406030204" pitchFamily="18" charset="0"/>
                          </a:rPr>
                          <m:t>"</m:t>
                        </m:r>
                      </m:e>
                    </m:d>
                    <m:r>
                      <a:rPr lang="en-US" sz="3500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5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5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500" b="1" i="0" dirty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sz="35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0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5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35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50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3500" b="0" i="1" dirty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3500" i="1" dirty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d>
                          <m:d>
                            <m:dPr>
                              <m:ctrlPr>
                                <a:rPr lang="en-US" sz="35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50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3500" b="0" i="1" dirty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3500" i="1" dirty="0" smtClean="0">
                                  <a:latin typeface="Cambria Math" panose="02040503050406030204" pitchFamily="18" charset="0"/>
                                </a:rPr>
                                <m:t>001215</m:t>
                              </m:r>
                            </m:e>
                          </m:d>
                        </m:num>
                        <m:den>
                          <m:r>
                            <a:rPr lang="en-US" sz="35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5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500" b="1" i="0" dirty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</m:den>
                      </m:f>
                      <m:r>
                        <a:rPr lang="en-US" sz="350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5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50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3500" b="0" i="1" dirty="0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3500" i="1" dirty="0" smtClean="0">
                              <a:latin typeface="Cambria Math" panose="02040503050406030204" pitchFamily="18" charset="0"/>
                            </a:rPr>
                            <m:t>000851</m:t>
                          </m:r>
                        </m:num>
                        <m:den>
                          <m:r>
                            <a:rPr lang="en-US" sz="35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5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500" b="1" i="0" dirty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</m:den>
                      </m:f>
                      <m:r>
                        <a:rPr lang="en-US" sz="3500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3500" dirty="0"/>
              </a:p>
              <a:p>
                <a:r>
                  <a:rPr lang="en-US" sz="3500" dirty="0"/>
                  <a:t>     and </a:t>
                </a:r>
                <a14:m>
                  <m:oMath xmlns:m="http://schemas.openxmlformats.org/officeDocument/2006/math">
                    <m:r>
                      <a:rPr lang="en-US" sz="35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5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500" dirty="0">
                        <a:latin typeface="Cambria Math" panose="02040503050406030204" pitchFamily="18" charset="0"/>
                      </a:rPr>
                      <m:t>default</m:t>
                    </m:r>
                    <m:r>
                      <a:rPr lang="en-US" sz="3500" dirty="0">
                        <a:latin typeface="Cambria Math" panose="02040503050406030204" pitchFamily="18" charset="0"/>
                      </a:rPr>
                      <m:t> ="</m:t>
                    </m:r>
                    <m:r>
                      <m:rPr>
                        <m:sty m:val="p"/>
                      </m:rPr>
                      <a:rPr lang="en-US" sz="3500" b="0" i="0" dirty="0" smtClean="0">
                        <a:latin typeface="Cambria Math" panose="02040503050406030204" pitchFamily="18" charset="0"/>
                      </a:rPr>
                      <m:t>yes</m:t>
                    </m:r>
                    <m:r>
                      <a:rPr lang="en-US" sz="3500" dirty="0">
                        <a:latin typeface="Cambria Math" panose="02040503050406030204" pitchFamily="18" charset="0"/>
                      </a:rPr>
                      <m:t>"|</m:t>
                    </m:r>
                    <m:r>
                      <a:rPr lang="en-US" sz="3500" b="1" dirty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sz="3500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sz="35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5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500" dirty="0">
                        <a:latin typeface="Cambria Math" panose="02040503050406030204" pitchFamily="18" charset="0"/>
                      </a:rPr>
                      <m:t>default</m:t>
                    </m:r>
                    <m:r>
                      <a:rPr lang="en-US" sz="3500" dirty="0">
                        <a:latin typeface="Cambria Math" panose="02040503050406030204" pitchFamily="18" charset="0"/>
                      </a:rPr>
                      <m:t> = "</m:t>
                    </m:r>
                    <m:r>
                      <m:rPr>
                        <m:sty m:val="p"/>
                      </m:rPr>
                      <a:rPr lang="en-US" sz="3500" b="0" i="0" dirty="0" smtClean="0">
                        <a:latin typeface="Cambria Math" panose="02040503050406030204" pitchFamily="18" charset="0"/>
                      </a:rPr>
                      <m:t>yes</m:t>
                    </m:r>
                    <m:r>
                      <a:rPr lang="en-US" sz="3500" i="1" dirty="0">
                        <a:latin typeface="Cambria Math" panose="02040503050406030204" pitchFamily="18" charset="0"/>
                      </a:rPr>
                      <m:t>")</m:t>
                    </m:r>
                    <m:r>
                      <a:rPr lang="en-US" sz="3500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5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500" b="1" dirty="0" err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sz="3500" dirty="0" err="1">
                            <a:latin typeface="Cambria Math" panose="02040503050406030204" pitchFamily="18" charset="0"/>
                          </a:rPr>
                          <m:t>default</m:t>
                        </m:r>
                        <m:r>
                          <a:rPr lang="en-US" sz="35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3500" dirty="0">
                            <a:latin typeface="Cambria Math" panose="02040503050406030204" pitchFamily="18" charset="0"/>
                          </a:rPr>
                          <m:t>"</m:t>
                        </m:r>
                        <m:r>
                          <m:rPr>
                            <m:nor/>
                          </m:rPr>
                          <a:rPr lang="en-US" sz="3500" b="0" i="0" dirty="0" smtClean="0">
                            <a:latin typeface="Cambria Math" panose="02040503050406030204" pitchFamily="18" charset="0"/>
                          </a:rPr>
                          <m:t>yes</m:t>
                        </m:r>
                        <m:r>
                          <m:rPr>
                            <m:nor/>
                          </m:rPr>
                          <a:rPr lang="en-US" sz="3500" dirty="0">
                            <a:latin typeface="Cambria Math" panose="02040503050406030204" pitchFamily="18" charset="0"/>
                          </a:rPr>
                          <m:t>"</m:t>
                        </m:r>
                      </m:e>
                    </m:d>
                    <m:r>
                      <a:rPr lang="en-US" sz="3500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5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5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500" b="1" dirty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sz="35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5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35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500" i="1" dirty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sz="3500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  <m:r>
                            <a:rPr lang="en-US" sz="35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8.1</m:t>
                          </m:r>
                          <m:r>
                            <a:rPr lang="en-US" sz="3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sz="3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3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−10</m:t>
                              </m:r>
                            </m:sup>
                          </m:sSup>
                          <m:r>
                            <a:rPr lang="en-US" sz="3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5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5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500" b="1" dirty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</m:den>
                      </m:f>
                      <m:r>
                        <a:rPr lang="en-US" sz="35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5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500" b="0" i="1" dirty="0" smtClean="0">
                              <a:latin typeface="Cambria Math" panose="02040503050406030204" pitchFamily="18" charset="0"/>
                            </a:rPr>
                            <m:t>2.43</m:t>
                          </m:r>
                          <m:r>
                            <a:rPr lang="en-US" sz="3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sz="3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3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p>
                          </m:sSup>
                        </m:num>
                        <m:den>
                          <m:r>
                            <a:rPr lang="en-US" sz="35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5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500" b="1" dirty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</m:den>
                      </m:f>
                      <m:r>
                        <a:rPr lang="en-US" sz="3500" b="0" i="1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35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500" dirty="0"/>
                  <a:t>We can see that </a:t>
                </a:r>
                <a14:m>
                  <m:oMath xmlns:m="http://schemas.openxmlformats.org/officeDocument/2006/math">
                    <m:r>
                      <a:rPr lang="en-US" sz="35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5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500" dirty="0">
                        <a:latin typeface="Cambria Math" panose="02040503050406030204" pitchFamily="18" charset="0"/>
                      </a:rPr>
                      <m:t>default</m:t>
                    </m:r>
                    <m:r>
                      <a:rPr lang="en-US" sz="3500" dirty="0">
                        <a:latin typeface="Cambria Math" panose="02040503050406030204" pitchFamily="18" charset="0"/>
                      </a:rPr>
                      <m:t> ="</m:t>
                    </m:r>
                    <m:r>
                      <m:rPr>
                        <m:sty m:val="p"/>
                      </m:rPr>
                      <a:rPr lang="en-US" sz="3500" dirty="0">
                        <a:latin typeface="Cambria Math" panose="02040503050406030204" pitchFamily="18" charset="0"/>
                      </a:rPr>
                      <m:t>no</m:t>
                    </m:r>
                    <m:r>
                      <a:rPr lang="en-US" sz="3500" dirty="0">
                        <a:latin typeface="Cambria Math" panose="02040503050406030204" pitchFamily="18" charset="0"/>
                      </a:rPr>
                      <m:t>"|</m:t>
                    </m:r>
                    <m:r>
                      <a:rPr lang="en-US" sz="3500" b="1" dirty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sz="35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3500" dirty="0"/>
                  <a:t>&gt; </a:t>
                </a:r>
                <a14:m>
                  <m:oMath xmlns:m="http://schemas.openxmlformats.org/officeDocument/2006/math">
                    <m:r>
                      <a:rPr lang="en-US" sz="35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5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500" dirty="0">
                        <a:latin typeface="Cambria Math" panose="02040503050406030204" pitchFamily="18" charset="0"/>
                      </a:rPr>
                      <m:t>default</m:t>
                    </m:r>
                    <m:r>
                      <a:rPr lang="en-US" sz="3500" dirty="0">
                        <a:latin typeface="Cambria Math" panose="02040503050406030204" pitchFamily="18" charset="0"/>
                      </a:rPr>
                      <m:t> ="</m:t>
                    </m:r>
                    <m:r>
                      <m:rPr>
                        <m:sty m:val="p"/>
                      </m:rPr>
                      <a:rPr lang="en-US" sz="3500" dirty="0">
                        <a:latin typeface="Cambria Math" panose="02040503050406030204" pitchFamily="18" charset="0"/>
                      </a:rPr>
                      <m:t>yes</m:t>
                    </m:r>
                    <m:r>
                      <a:rPr lang="en-US" sz="3500" dirty="0">
                        <a:latin typeface="Cambria Math" panose="02040503050406030204" pitchFamily="18" charset="0"/>
                      </a:rPr>
                      <m:t>"|</m:t>
                    </m:r>
                    <m:r>
                      <a:rPr lang="en-US" sz="3500" b="1" dirty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sz="35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3500" dirty="0"/>
                  <a:t>and so we </a:t>
                </a:r>
                <a:r>
                  <a:rPr lang="en-US" sz="3500" b="1" dirty="0"/>
                  <a:t>predict no default</a:t>
                </a:r>
                <a:r>
                  <a:rPr lang="en-US" sz="3500" dirty="0"/>
                  <a:t> for this person. </a:t>
                </a:r>
                <a:endParaRPr lang="en-US" sz="3500" b="0" i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E15AD-AA88-4098-B7E5-4D742DFEB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99" y="1936599"/>
                <a:ext cx="17145001" cy="6988388"/>
              </a:xfrm>
              <a:prstGeom prst="rect">
                <a:avLst/>
              </a:prstGeom>
              <a:blipFill>
                <a:blip r:embed="rId11"/>
                <a:stretch>
                  <a:fillRect l="-924" b="-2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323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9804172">
            <a:off x="14020799" y="-2183754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34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8AF9C9B4-10A2-4377-AFD8-FB2D1C110A60}"/>
              </a:ext>
            </a:extLst>
          </p:cNvPr>
          <p:cNvSpPr/>
          <p:nvPr/>
        </p:nvSpPr>
        <p:spPr>
          <a:xfrm>
            <a:off x="999101" y="800100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9CF5B226-26B9-4052-A16F-B3B4C3910590}"/>
              </a:ext>
            </a:extLst>
          </p:cNvPr>
          <p:cNvSpPr txBox="1"/>
          <p:nvPr/>
        </p:nvSpPr>
        <p:spPr>
          <a:xfrm>
            <a:off x="1354666" y="524201"/>
            <a:ext cx="10684934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3.   Naïve Bayes – Coding Examples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BA08E2-F401-4CD4-960D-E93259DED6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072217" y="3384615"/>
            <a:ext cx="2095500" cy="2095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34315B-BD30-4BA1-82AB-CC1469F93FD1}"/>
              </a:ext>
            </a:extLst>
          </p:cNvPr>
          <p:cNvSpPr txBox="1"/>
          <p:nvPr/>
        </p:nvSpPr>
        <p:spPr>
          <a:xfrm>
            <a:off x="2387083" y="3222046"/>
            <a:ext cx="13716842" cy="2062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500" dirty="0"/>
              <a:t>Naïve Bayes Binary Classification – Pneumonia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500" dirty="0"/>
              <a:t>Naïve Bayes Multinomial Classification – Movie Data</a:t>
            </a:r>
          </a:p>
        </p:txBody>
      </p:sp>
      <p:pic>
        <p:nvPicPr>
          <p:cNvPr id="13" name="Picture 2" descr="https://media.vlpt.us/images/yeon2zzang/post/ad2beec7-61fd-4de7-9dda-77d8ea88f48e/R%20icon.png?w=768">
            <a:extLst>
              <a:ext uri="{FF2B5EF4-FFF2-40B4-BE49-F238E27FC236}">
                <a16:creationId xmlns:a16="http://schemas.microsoft.com/office/drawing/2014/main" id="{0DA7F656-B73F-4F80-89E5-6E4455582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600" y="3270315"/>
            <a:ext cx="3928533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6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044875" y="-3325142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1465731">
            <a:off x="14250423" y="-656256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35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E8E913D-9582-4C6C-898A-A8A14F01F8FC}"/>
              </a:ext>
            </a:extLst>
          </p:cNvPr>
          <p:cNvSpPr/>
          <p:nvPr/>
        </p:nvSpPr>
        <p:spPr>
          <a:xfrm>
            <a:off x="1016925" y="800547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13F9DF53-DDD3-4D65-9DD6-0017CA583E74}"/>
              </a:ext>
            </a:extLst>
          </p:cNvPr>
          <p:cNvSpPr txBox="1"/>
          <p:nvPr/>
        </p:nvSpPr>
        <p:spPr>
          <a:xfrm>
            <a:off x="1219200" y="571500"/>
            <a:ext cx="10590775" cy="109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7499" dirty="0">
                <a:latin typeface="Raleway Heavy"/>
              </a:rPr>
              <a:t>4. Gradient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2F182D7-B262-4378-8B26-C7146A3842A5}"/>
                  </a:ext>
                </a:extLst>
              </p:cNvPr>
              <p:cNvSpPr txBox="1"/>
              <p:nvPr/>
            </p:nvSpPr>
            <p:spPr>
              <a:xfrm>
                <a:off x="685800" y="1896232"/>
                <a:ext cx="16916400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500" b="1" dirty="0">
                    <a:latin typeface="Raleway Heavy" panose="020B0604020202020204" charset="0"/>
                  </a:rPr>
                  <a:t>4.1. Boosting Method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First we consider a method known as </a:t>
                </a:r>
                <a:r>
                  <a:rPr lang="en-US" sz="4500" b="1" dirty="0"/>
                  <a:t>boosting</a:t>
                </a:r>
                <a:r>
                  <a:rPr lang="en-US" sz="4500" dirty="0"/>
                  <a:t>. Models are generated sequentially and iteratively, meaning that it is necessary to have information from iteration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4500" dirty="0"/>
                  <a:t> before conducting iteration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4500" i="1" dirty="0">
                        <a:latin typeface="Cambria Math" panose="02040503050406030204" pitchFamily="18" charset="0"/>
                      </a:rPr>
                      <m:t> + 1</m:t>
                    </m:r>
                  </m:oMath>
                </a14:m>
                <a:r>
                  <a:rPr lang="en-US" sz="4500" dirty="0"/>
                  <a:t>. 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The </a:t>
                </a:r>
                <a:r>
                  <a:rPr lang="en-US" sz="4500" b="1" dirty="0"/>
                  <a:t>boosting method </a:t>
                </a:r>
                <a:r>
                  <a:rPr lang="en-US" sz="4500" dirty="0"/>
                  <a:t>was introduced by Michael Kearns and Leslie Valiant in 1989.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2F182D7-B262-4378-8B26-C7146A384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896232"/>
                <a:ext cx="16916400" cy="4247317"/>
              </a:xfrm>
              <a:prstGeom prst="rect">
                <a:avLst/>
              </a:prstGeom>
              <a:blipFill>
                <a:blip r:embed="rId11"/>
                <a:stretch>
                  <a:fillRect l="-1514" t="-3013" r="-2162" b="-6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2" name="Picture 8" descr="https://directory.seas.upenn.edu/wp-content/uploads/2020/03/kearns-michael.jpg">
            <a:extLst>
              <a:ext uri="{FF2B5EF4-FFF2-40B4-BE49-F238E27FC236}">
                <a16:creationId xmlns:a16="http://schemas.microsoft.com/office/drawing/2014/main" id="{01EBA25E-5BD6-47B6-A4D9-E714533D6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259" y="5461827"/>
            <a:ext cx="3740488" cy="374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0C2DA6-277B-4B06-8B8C-DABBC74215B1}"/>
              </a:ext>
            </a:extLst>
          </p:cNvPr>
          <p:cNvSpPr txBox="1"/>
          <p:nvPr/>
        </p:nvSpPr>
        <p:spPr>
          <a:xfrm>
            <a:off x="10339386" y="9334980"/>
            <a:ext cx="53816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Dr. Leslie Valiant, Harvard University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77E20D-06F0-4929-989A-A705EE10BC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448665"/>
            <a:ext cx="3526189" cy="374048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2043DF7-DFF0-43F8-A907-332057A1C592}"/>
              </a:ext>
            </a:extLst>
          </p:cNvPr>
          <p:cNvSpPr txBox="1"/>
          <p:nvPr/>
        </p:nvSpPr>
        <p:spPr>
          <a:xfrm>
            <a:off x="6197951" y="9334980"/>
            <a:ext cx="3810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Dr. Michael Kearns, UPenn</a:t>
            </a:r>
          </a:p>
        </p:txBody>
      </p:sp>
    </p:spTree>
    <p:extLst>
      <p:ext uri="{BB962C8B-B14F-4D97-AF65-F5344CB8AC3E}">
        <p14:creationId xmlns:p14="http://schemas.microsoft.com/office/powerpoint/2010/main" val="220023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044875" y="-3325142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1465731">
            <a:off x="14250423" y="-656256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36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E8E913D-9582-4C6C-898A-A8A14F01F8FC}"/>
              </a:ext>
            </a:extLst>
          </p:cNvPr>
          <p:cNvSpPr/>
          <p:nvPr/>
        </p:nvSpPr>
        <p:spPr>
          <a:xfrm>
            <a:off x="1016925" y="800547"/>
            <a:ext cx="1116675" cy="1003673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13F9DF53-DDD3-4D65-9DD6-0017CA583E74}"/>
              </a:ext>
            </a:extLst>
          </p:cNvPr>
          <p:cNvSpPr txBox="1"/>
          <p:nvPr/>
        </p:nvSpPr>
        <p:spPr>
          <a:xfrm>
            <a:off x="1143000" y="589044"/>
            <a:ext cx="10590775" cy="1003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4.1.  Boosting Method (cont.)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F182D7-B262-4378-8B26-C7146A3842A5}"/>
              </a:ext>
            </a:extLst>
          </p:cNvPr>
          <p:cNvSpPr txBox="1"/>
          <p:nvPr/>
        </p:nvSpPr>
        <p:spPr>
          <a:xfrm>
            <a:off x="609600" y="2461548"/>
            <a:ext cx="167640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The question was whether it was possible to combine weak models (</a:t>
            </a:r>
            <a:r>
              <a:rPr lang="en-US" sz="4500" b="1" dirty="0"/>
              <a:t>weak learners</a:t>
            </a:r>
            <a:r>
              <a:rPr lang="en-US" sz="4500" dirty="0"/>
              <a:t>) to produce a single strong model (a </a:t>
            </a:r>
            <a:r>
              <a:rPr lang="en-US" sz="4500" b="1" dirty="0"/>
              <a:t>strong learner</a:t>
            </a:r>
            <a:r>
              <a:rPr lang="en-US" sz="4500" dirty="0"/>
              <a:t>).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b="1" dirty="0"/>
              <a:t>Weak learners </a:t>
            </a:r>
            <a:r>
              <a:rPr lang="en-US" sz="4500" dirty="0"/>
              <a:t>are only slightly better than chance at predicting a response. A </a:t>
            </a:r>
            <a:r>
              <a:rPr lang="en-US" sz="4500" b="1" dirty="0"/>
              <a:t>strong learner </a:t>
            </a:r>
            <a:r>
              <a:rPr lang="en-US" sz="4500" dirty="0"/>
              <a:t>is well-correlated with the response.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The idea of the </a:t>
            </a:r>
            <a:r>
              <a:rPr lang="en-US" sz="4500" b="1" dirty="0"/>
              <a:t>boosting method </a:t>
            </a:r>
            <a:r>
              <a:rPr lang="en-US" sz="4500" dirty="0"/>
              <a:t>is to </a:t>
            </a:r>
            <a:r>
              <a:rPr lang="en-US" sz="4500" b="1" dirty="0"/>
              <a:t>build iteratively </a:t>
            </a:r>
            <a:r>
              <a:rPr lang="en-US" sz="4500" dirty="0"/>
              <a:t>weak machine learning models on a </a:t>
            </a:r>
            <a:r>
              <a:rPr lang="en-US" sz="4500" b="1" dirty="0"/>
              <a:t>continually updated response variable </a:t>
            </a:r>
            <a:r>
              <a:rPr lang="en-US" sz="4500" dirty="0"/>
              <a:t>in the </a:t>
            </a:r>
            <a:r>
              <a:rPr lang="en-US" sz="4500" b="1" dirty="0"/>
              <a:t>training data set</a:t>
            </a:r>
            <a:r>
              <a:rPr lang="en-US" sz="4500" dirty="0"/>
              <a:t> and then add them together to produce a final </a:t>
            </a:r>
            <a:r>
              <a:rPr lang="en-US" sz="4500" b="1" dirty="0"/>
              <a:t>strong learning model</a:t>
            </a:r>
            <a:r>
              <a:rPr lang="en-US" sz="45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909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044875" y="-3325142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1465731">
            <a:off x="14250423" y="-656256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37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E8E913D-9582-4C6C-898A-A8A14F01F8FC}"/>
              </a:ext>
            </a:extLst>
          </p:cNvPr>
          <p:cNvSpPr/>
          <p:nvPr/>
        </p:nvSpPr>
        <p:spPr>
          <a:xfrm>
            <a:off x="1016925" y="800547"/>
            <a:ext cx="1116675" cy="1003673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13F9DF53-DDD3-4D65-9DD6-0017CA583E74}"/>
              </a:ext>
            </a:extLst>
          </p:cNvPr>
          <p:cNvSpPr txBox="1"/>
          <p:nvPr/>
        </p:nvSpPr>
        <p:spPr>
          <a:xfrm>
            <a:off x="1143001" y="495300"/>
            <a:ext cx="8305800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4.1.  Boosting Method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F7367B4-76EE-4AB5-89E1-899C372D3794}"/>
                  </a:ext>
                </a:extLst>
              </p:cNvPr>
              <p:cNvSpPr txBox="1"/>
              <p:nvPr/>
            </p:nvSpPr>
            <p:spPr>
              <a:xfrm>
                <a:off x="457200" y="1787132"/>
                <a:ext cx="16916400" cy="7903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In the </a:t>
                </a:r>
                <a:r>
                  <a:rPr lang="en-US" sz="4500" b="1" dirty="0"/>
                  <a:t>relation</a:t>
                </a:r>
                <a:r>
                  <a:rPr lang="en-US" sz="4500" dirty="0"/>
                  <a:t> </a:t>
                </a:r>
                <a14:m>
                  <m:oMath xmlns:m="http://schemas.openxmlformats.org/officeDocument/2006/math">
                    <m:r>
                      <a:rPr lang="en-US" sz="45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4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5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4500" dirty="0"/>
                  <a:t> we need to </a:t>
                </a:r>
                <a:r>
                  <a:rPr lang="en-US" sz="4500" b="1" dirty="0"/>
                  <a:t>estimate</a:t>
                </a:r>
                <a:r>
                  <a:rPr lang="en-US" sz="4500" dirty="0"/>
                  <a:t> the </a:t>
                </a:r>
                <a:r>
                  <a:rPr lang="en-US" sz="4500" b="1" dirty="0"/>
                  <a:t>function</a:t>
                </a:r>
                <a:r>
                  <a:rPr lang="en-US" sz="4500" dirty="0"/>
                  <a:t> </a:t>
                </a:r>
                <a14:m>
                  <m:oMath xmlns:m="http://schemas.openxmlformats.org/officeDocument/2006/math">
                    <m:r>
                      <a:rPr lang="en-US" sz="45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45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45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5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A </a:t>
                </a:r>
                <a:r>
                  <a:rPr lang="en-US" sz="4500" b="1" dirty="0"/>
                  <a:t>boosting algorithm </a:t>
                </a:r>
                <a:r>
                  <a:rPr lang="en-US" sz="4500" dirty="0"/>
                  <a:t>proceeds as follows:</a:t>
                </a:r>
              </a:p>
              <a:p>
                <a:r>
                  <a:rPr lang="en-US" sz="4500" b="1" dirty="0"/>
                  <a:t>1.</a:t>
                </a:r>
                <a:r>
                  <a:rPr lang="en-US" sz="4500" dirty="0"/>
                  <a:t> The </a:t>
                </a:r>
                <a:r>
                  <a:rPr lang="en-US" sz="4500" b="1" dirty="0"/>
                  <a:t>initial estimator </a:t>
                </a:r>
                <a:r>
                  <a:rPr lang="en-US" sz="4500" dirty="0"/>
                  <a:t>is set to </a:t>
                </a:r>
                <a:r>
                  <a:rPr lang="en-US" sz="4500" b="1" dirty="0"/>
                  <a:t>zero</a:t>
                </a:r>
                <a:r>
                  <a:rPr lang="en-US" sz="45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4500" i="1">
                        <a:latin typeface="Cambria Math" panose="02040503050406030204" pitchFamily="18" charset="0"/>
                      </a:rPr>
                      <m:t>=0, </m:t>
                    </m:r>
                  </m:oMath>
                </a14:m>
                <a:r>
                  <a:rPr lang="en-US" sz="4500" dirty="0"/>
                  <a:t>and the </a:t>
                </a:r>
                <a:r>
                  <a:rPr lang="en-US" sz="4500" b="1" dirty="0"/>
                  <a:t>residuals</a:t>
                </a:r>
                <a:r>
                  <a:rPr lang="en-US" sz="4500" dirty="0"/>
                  <a:t> are set to current responses </a:t>
                </a:r>
                <a14:m>
                  <m:oMath xmlns:m="http://schemas.openxmlformats.org/officeDocument/2006/math">
                    <m:r>
                      <a:rPr lang="en-US" sz="4500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4500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450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4500" dirty="0"/>
                  <a:t> for all elements in the training set.</a:t>
                </a:r>
              </a:p>
              <a:p>
                <a:r>
                  <a:rPr lang="en-US" sz="4500" b="1" dirty="0"/>
                  <a:t>2.</a:t>
                </a:r>
                <a:r>
                  <a:rPr lang="en-US" sz="4500" dirty="0"/>
                  <a:t> The number of </a:t>
                </a:r>
                <a:r>
                  <a:rPr lang="en-US" sz="4500" b="1" dirty="0"/>
                  <a:t>boosting trees </a:t>
                </a:r>
                <a14:m>
                  <m:oMath xmlns:m="http://schemas.openxmlformats.org/officeDocument/2006/math">
                    <m:r>
                      <a:rPr lang="en-US" sz="4500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4500" dirty="0"/>
                  <a:t> is specified and then the loop over </a:t>
                </a:r>
              </a:p>
              <a:p>
                <a14:m>
                  <m:oMath xmlns:m="http://schemas.openxmlformats.org/officeDocument/2006/math">
                    <m:r>
                      <a:rPr lang="en-US" sz="45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4500" i="1" dirty="0">
                        <a:latin typeface="Cambria Math" panose="02040503050406030204" pitchFamily="18" charset="0"/>
                      </a:rPr>
                      <m:t> = 1, …, </m:t>
                    </m:r>
                    <m:r>
                      <a:rPr lang="en-US" sz="4500" i="1" dirty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45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500" dirty="0"/>
                  <a:t>is run:</a:t>
                </a:r>
              </a:p>
              <a:p>
                <a:r>
                  <a:rPr lang="en-US" sz="4500" b="1" dirty="0"/>
                  <a:t>   Step 1. </a:t>
                </a:r>
                <a:r>
                  <a:rPr lang="en-US" sz="4500" dirty="0"/>
                  <a:t>A </a:t>
                </a:r>
                <a:r>
                  <a:rPr lang="en-US" sz="4500" b="1" dirty="0"/>
                  <a:t>weak-learning tree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45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500" dirty="0"/>
                  <a:t>with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4500" dirty="0"/>
                  <a:t> splits is grown on the training</a:t>
                </a:r>
              </a:p>
              <a:p>
                <a:r>
                  <a:rPr lang="en-US" sz="4500" dirty="0"/>
                  <a:t>                 data </a:t>
                </a:r>
                <a14:m>
                  <m:oMath xmlns:m="http://schemas.openxmlformats.org/officeDocument/2006/math">
                    <m:r>
                      <a:rPr lang="en-US" sz="45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5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5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4500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4500" i="1" dirty="0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US" sz="4500" dirty="0"/>
              </a:p>
              <a:p>
                <a:r>
                  <a:rPr lang="en-US" sz="4500" b="1" dirty="0"/>
                  <a:t>   Step 2. </a:t>
                </a:r>
                <a:r>
                  <a:rPr lang="en-US" sz="4500" dirty="0"/>
                  <a:t>Estimator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sz="45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500" dirty="0"/>
                  <a:t>is updated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45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5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d>
                      <m:d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45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45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5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  <m:d>
                      <m:d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45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45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5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45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5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5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500" dirty="0"/>
                  <a:t> for</a:t>
                </a:r>
              </a:p>
              <a:p>
                <a:r>
                  <a:rPr lang="en-US" sz="4500" dirty="0"/>
                  <a:t>                 some scale parameter lambda </a:t>
                </a:r>
                <a14:m>
                  <m:oMath xmlns:m="http://schemas.openxmlformats.org/officeDocument/2006/math">
                    <m:r>
                      <a:rPr lang="en-US" sz="4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4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0&lt; </m:t>
                    </m:r>
                    <m:r>
                      <a:rPr lang="en-US" sz="4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4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&lt;1, </m:t>
                    </m:r>
                  </m:oMath>
                </a14:m>
                <a:r>
                  <a:rPr lang="en-US" sz="4500" dirty="0"/>
                  <a:t>called the</a:t>
                </a:r>
              </a:p>
              <a:p>
                <a:r>
                  <a:rPr lang="en-US" sz="4500" b="1" dirty="0"/>
                  <a:t>                 shrinkage rate </a:t>
                </a:r>
                <a:r>
                  <a:rPr lang="en-US" sz="4500" dirty="0"/>
                  <a:t>(or </a:t>
                </a:r>
                <a:r>
                  <a:rPr lang="en-US" sz="4500" b="1" dirty="0"/>
                  <a:t>learning rate</a:t>
                </a:r>
                <a:r>
                  <a:rPr lang="en-US" sz="4500" dirty="0"/>
                  <a:t>).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F7367B4-76EE-4AB5-89E1-899C372D3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787132"/>
                <a:ext cx="16916400" cy="7903895"/>
              </a:xfrm>
              <a:prstGeom prst="rect">
                <a:avLst/>
              </a:prstGeom>
              <a:blipFill>
                <a:blip r:embed="rId11"/>
                <a:stretch>
                  <a:fillRect l="-1514" t="-1619" b="-28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785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044875" y="-3325142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1465731">
            <a:off x="14250423" y="-656256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38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E8E913D-9582-4C6C-898A-A8A14F01F8FC}"/>
              </a:ext>
            </a:extLst>
          </p:cNvPr>
          <p:cNvSpPr/>
          <p:nvPr/>
        </p:nvSpPr>
        <p:spPr>
          <a:xfrm>
            <a:off x="1016925" y="800547"/>
            <a:ext cx="1116675" cy="1003673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13F9DF53-DDD3-4D65-9DD6-0017CA583E74}"/>
              </a:ext>
            </a:extLst>
          </p:cNvPr>
          <p:cNvSpPr txBox="1"/>
          <p:nvPr/>
        </p:nvSpPr>
        <p:spPr>
          <a:xfrm>
            <a:off x="1143001" y="495300"/>
            <a:ext cx="8305800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4.1.  Boosting Method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F7367B4-76EE-4AB5-89E1-899C372D3794}"/>
                  </a:ext>
                </a:extLst>
              </p:cNvPr>
              <p:cNvSpPr txBox="1"/>
              <p:nvPr/>
            </p:nvSpPr>
            <p:spPr>
              <a:xfrm>
                <a:off x="761999" y="2107116"/>
                <a:ext cx="16916400" cy="7414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500" dirty="0"/>
                  <a:t>    </a:t>
                </a:r>
                <a:r>
                  <a:rPr lang="en-US" sz="4500" b="1" dirty="0"/>
                  <a:t>Step 3.</a:t>
                </a:r>
                <a:r>
                  <a:rPr lang="en-US" sz="4500" dirty="0"/>
                  <a:t> Residuals are updated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4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45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5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45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5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5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500" dirty="0"/>
                  <a:t> and used as </a:t>
                </a:r>
              </a:p>
              <a:p>
                <a:r>
                  <a:rPr lang="en-US" sz="4500" dirty="0"/>
                  <a:t>                  the response variable for the next iteration.</a:t>
                </a:r>
              </a:p>
              <a:p>
                <a:endParaRPr lang="en-US" sz="1000" dirty="0"/>
              </a:p>
              <a:p>
                <a:r>
                  <a:rPr lang="en-US" sz="4500" b="1" dirty="0"/>
                  <a:t>3. </a:t>
                </a:r>
                <a:r>
                  <a:rPr lang="en-US" sz="4500" dirty="0"/>
                  <a:t>The </a:t>
                </a:r>
                <a:r>
                  <a:rPr lang="en-US" sz="4500" b="1" dirty="0"/>
                  <a:t>final boosted model </a:t>
                </a:r>
                <a:r>
                  <a:rPr lang="en-US" sz="4500" dirty="0"/>
                  <a:t>is computed as the </a:t>
                </a:r>
                <a:r>
                  <a:rPr lang="en-US" sz="4500" b="1" dirty="0"/>
                  <a:t>sum</a:t>
                </a:r>
                <a:r>
                  <a:rPr lang="en-US" sz="4500" dirty="0"/>
                  <a:t> of individual </a:t>
                </a:r>
                <a:r>
                  <a:rPr lang="en-US" sz="4500" b="1" dirty="0"/>
                  <a:t>weak</a:t>
                </a:r>
              </a:p>
              <a:p>
                <a:r>
                  <a:rPr lang="en-US" sz="4500" b="1" dirty="0"/>
                  <a:t>     learners</a:t>
                </a:r>
                <a:r>
                  <a:rPr lang="en-US" sz="4500" dirty="0"/>
                  <a:t>,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45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45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sz="4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45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5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n-US" sz="45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d>
                          <m:dPr>
                            <m:ctrlPr>
                              <a:rPr lang="en-US" sz="4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4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</m:e>
                    </m:nary>
                  </m:oMath>
                </a14:m>
                <a:endParaRPr lang="en-US" sz="4500" dirty="0"/>
              </a:p>
              <a:p>
                <a:endParaRPr lang="en-US" sz="10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Notice that each subsequent tree is fitted to the </a:t>
                </a:r>
                <a:r>
                  <a:rPr lang="en-US" sz="4500" b="1" dirty="0"/>
                  <a:t>residuals</a:t>
                </a:r>
                <a:r>
                  <a:rPr lang="en-US" sz="4500" dirty="0"/>
                  <a:t> of the </a:t>
                </a:r>
                <a:r>
                  <a:rPr lang="en-US" sz="4500" b="1" dirty="0"/>
                  <a:t>previous</a:t>
                </a:r>
                <a:r>
                  <a:rPr lang="en-US" sz="4500" dirty="0"/>
                  <a:t> iteration. Hence, each subsequent iteration is slowly improving the overall performance of the model. 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In the </a:t>
                </a:r>
                <a:r>
                  <a:rPr lang="en-US" sz="4500" b="1" dirty="0"/>
                  <a:t>boosting algorithm</a:t>
                </a:r>
                <a:r>
                  <a:rPr lang="en-US" sz="4500" dirty="0"/>
                  <a:t>, there are </a:t>
                </a:r>
                <a:r>
                  <a:rPr lang="en-US" sz="4500" b="1" dirty="0"/>
                  <a:t>three hyperparameters</a:t>
                </a:r>
                <a:r>
                  <a:rPr lang="en-US" sz="4500" dirty="0"/>
                  <a:t>: the number of boosted trees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4500" dirty="0"/>
                  <a:t>, the number of splits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4500" dirty="0"/>
                  <a:t>, and the shrinkage rate </a:t>
                </a:r>
                <a14:m>
                  <m:oMath xmlns:m="http://schemas.openxmlformats.org/officeDocument/2006/math">
                    <m:r>
                      <a:rPr lang="en-US" sz="4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4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45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F7367B4-76EE-4AB5-89E1-899C372D3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999" y="2107116"/>
                <a:ext cx="16916400" cy="7414530"/>
              </a:xfrm>
              <a:prstGeom prst="rect">
                <a:avLst/>
              </a:prstGeom>
              <a:blipFill>
                <a:blip r:embed="rId11"/>
                <a:stretch>
                  <a:fillRect l="-1514" t="-1234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863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044875" y="-3325142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1465731">
            <a:off x="14250423" y="-656256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39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E8E913D-9582-4C6C-898A-A8A14F01F8FC}"/>
              </a:ext>
            </a:extLst>
          </p:cNvPr>
          <p:cNvSpPr/>
          <p:nvPr/>
        </p:nvSpPr>
        <p:spPr>
          <a:xfrm>
            <a:off x="1016925" y="800547"/>
            <a:ext cx="1116675" cy="1003673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13F9DF53-DDD3-4D65-9DD6-0017CA583E74}"/>
              </a:ext>
            </a:extLst>
          </p:cNvPr>
          <p:cNvSpPr txBox="1"/>
          <p:nvPr/>
        </p:nvSpPr>
        <p:spPr>
          <a:xfrm>
            <a:off x="1143000" y="495300"/>
            <a:ext cx="11048999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4.2.  Gradient Boosting Method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7367B4-76EE-4AB5-89E1-899C372D3794}"/>
              </a:ext>
            </a:extLst>
          </p:cNvPr>
          <p:cNvSpPr txBox="1"/>
          <p:nvPr/>
        </p:nvSpPr>
        <p:spPr>
          <a:xfrm>
            <a:off x="1166553" y="1886922"/>
            <a:ext cx="169164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The </a:t>
            </a:r>
            <a:r>
              <a:rPr lang="en-US" sz="4500" b="1" dirty="0"/>
              <a:t>gradient boosting method</a:t>
            </a:r>
            <a:r>
              <a:rPr lang="en-US" sz="4500" dirty="0"/>
              <a:t> combines the method of </a:t>
            </a:r>
            <a:r>
              <a:rPr lang="en-US" sz="4500" b="1" dirty="0"/>
              <a:t>gradient descent</a:t>
            </a:r>
            <a:r>
              <a:rPr lang="en-US" sz="4500" dirty="0"/>
              <a:t> (or </a:t>
            </a:r>
            <a:r>
              <a:rPr lang="en-US" sz="4500" b="1" dirty="0"/>
              <a:t>steepest descent</a:t>
            </a:r>
            <a:r>
              <a:rPr lang="en-US" sz="4500" dirty="0"/>
              <a:t>) and the </a:t>
            </a:r>
            <a:r>
              <a:rPr lang="en-US" sz="4500" b="1" dirty="0"/>
              <a:t>boosting algorithm</a:t>
            </a:r>
            <a:r>
              <a:rPr lang="en-US" sz="4500" dirty="0"/>
              <a:t>.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It was first introduced by Jerome Friedman in 1999.</a:t>
            </a:r>
          </a:p>
        </p:txBody>
      </p:sp>
      <p:pic>
        <p:nvPicPr>
          <p:cNvPr id="2050" name="Picture 2" descr="Jerome H. Friedman">
            <a:extLst>
              <a:ext uri="{FF2B5EF4-FFF2-40B4-BE49-F238E27FC236}">
                <a16:creationId xmlns:a16="http://schemas.microsoft.com/office/drawing/2014/main" id="{E7C71E29-1FCB-45F3-871E-9B8C17016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505" y="4515754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6DB1DF-F662-4B30-8222-021FA9235817}"/>
              </a:ext>
            </a:extLst>
          </p:cNvPr>
          <p:cNvSpPr txBox="1"/>
          <p:nvPr/>
        </p:nvSpPr>
        <p:spPr>
          <a:xfrm>
            <a:off x="3733800" y="8115300"/>
            <a:ext cx="4419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Dr. Jerome Friedman, Professor Emeritus,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5529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4000" y="832652"/>
            <a:ext cx="10590775" cy="109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7499" dirty="0">
                <a:latin typeface="Raleway Heavy"/>
              </a:rPr>
              <a:t>A Big Picture</a:t>
            </a:r>
          </a:p>
        </p:txBody>
      </p:sp>
      <p:sp>
        <p:nvSpPr>
          <p:cNvPr id="3" name="Freeform 3"/>
          <p:cNvSpPr/>
          <p:nvPr/>
        </p:nvSpPr>
        <p:spPr>
          <a:xfrm rot="-2255588">
            <a:off x="-3341432" y="5714921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37985">
            <a:off x="-4317604" y="841573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2030545" y="3052372"/>
            <a:ext cx="560147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896"/>
              </a:lnSpc>
              <a:spcBef>
                <a:spcPct val="0"/>
              </a:spcBef>
            </a:pPr>
            <a:r>
              <a:rPr lang="en-US" sz="4913" dirty="0">
                <a:solidFill>
                  <a:srgbClr val="FFFFFF"/>
                </a:solidFill>
                <a:latin typeface="Raleway Heavy"/>
              </a:rPr>
              <a:t>2</a:t>
            </a:r>
          </a:p>
        </p:txBody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7235834" y="9309708"/>
            <a:ext cx="8235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68C50A-2401-425D-9509-E8579D600DED}"/>
              </a:ext>
            </a:extLst>
          </p:cNvPr>
          <p:cNvSpPr txBox="1"/>
          <p:nvPr/>
        </p:nvSpPr>
        <p:spPr>
          <a:xfrm>
            <a:off x="1295400" y="2449074"/>
            <a:ext cx="16764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500" b="1" dirty="0"/>
              <a:t>Methods for time-series data:</a:t>
            </a:r>
          </a:p>
          <a:p>
            <a:pPr marL="1381125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500" b="1" dirty="0"/>
              <a:t>(involves randomness): </a:t>
            </a:r>
            <a:r>
              <a:rPr lang="en-US" sz="4500" dirty="0"/>
              <a:t>change-point detection (continuous variable), and anomaly detection (continuous variable)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500" b="1" dirty="0"/>
              <a:t>Method for texts: </a:t>
            </a:r>
            <a:r>
              <a:rPr lang="en-US" sz="4500" dirty="0"/>
              <a:t>Natural Language Processing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500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181742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044875" y="-3325142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1465731">
            <a:off x="14250423" y="-656256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40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E8E913D-9582-4C6C-898A-A8A14F01F8FC}"/>
              </a:ext>
            </a:extLst>
          </p:cNvPr>
          <p:cNvSpPr/>
          <p:nvPr/>
        </p:nvSpPr>
        <p:spPr>
          <a:xfrm>
            <a:off x="1016925" y="800547"/>
            <a:ext cx="1192875" cy="1003673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13F9DF53-DDD3-4D65-9DD6-0017CA583E74}"/>
              </a:ext>
            </a:extLst>
          </p:cNvPr>
          <p:cNvSpPr txBox="1"/>
          <p:nvPr/>
        </p:nvSpPr>
        <p:spPr>
          <a:xfrm>
            <a:off x="1143000" y="495300"/>
            <a:ext cx="12834086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4.2. Gradient Boosting Method -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825467C-E92D-49FD-9DAC-24ADFACF2964}"/>
                  </a:ext>
                </a:extLst>
              </p:cNvPr>
              <p:cNvSpPr/>
              <p:nvPr/>
            </p:nvSpPr>
            <p:spPr>
              <a:xfrm>
                <a:off x="762000" y="1804220"/>
                <a:ext cx="14782800" cy="21698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500" dirty="0"/>
                  <a:t>Here we consider a </a:t>
                </a:r>
                <a:r>
                  <a:rPr lang="en-US" sz="4500" b="1" dirty="0"/>
                  <a:t>simple example </a:t>
                </a:r>
                <a:r>
                  <a:rPr lang="en-US" sz="4500" dirty="0"/>
                  <a:t>to explain how </a:t>
                </a:r>
                <a:r>
                  <a:rPr lang="en-US" sz="4500" b="1" dirty="0"/>
                  <a:t>gradient boosting</a:t>
                </a:r>
                <a:r>
                  <a:rPr lang="en-US" sz="4500" dirty="0"/>
                  <a:t> works. Suppose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4500" dirty="0"/>
                  <a:t> depends on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4500" dirty="0"/>
                  <a:t> through a non-linear relationship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4500" dirty="0"/>
                  <a:t>depicted in the scatterplot below.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825467C-E92D-49FD-9DAC-24ADFACF29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804220"/>
                <a:ext cx="14782800" cy="2169825"/>
              </a:xfrm>
              <a:prstGeom prst="rect">
                <a:avLst/>
              </a:prstGeom>
              <a:blipFill>
                <a:blip r:embed="rId11"/>
                <a:stretch>
                  <a:fillRect l="-1732" t="-5899" r="-1856" b="-12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344A2432-3E64-4CA6-A440-B40A7B6C83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151044"/>
            <a:ext cx="8706112" cy="613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36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044875" y="-3325142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1465731">
            <a:off x="14250423" y="-656256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41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E8E913D-9582-4C6C-898A-A8A14F01F8FC}"/>
              </a:ext>
            </a:extLst>
          </p:cNvPr>
          <p:cNvSpPr/>
          <p:nvPr/>
        </p:nvSpPr>
        <p:spPr>
          <a:xfrm>
            <a:off x="1016925" y="800547"/>
            <a:ext cx="1116675" cy="1003673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13F9DF53-DDD3-4D65-9DD6-0017CA583E74}"/>
              </a:ext>
            </a:extLst>
          </p:cNvPr>
          <p:cNvSpPr txBox="1"/>
          <p:nvPr/>
        </p:nvSpPr>
        <p:spPr>
          <a:xfrm>
            <a:off x="1143000" y="495300"/>
            <a:ext cx="14097000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4.2.  Gradient Boosting Method – Example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825467C-E92D-49FD-9DAC-24ADFACF2964}"/>
                  </a:ext>
                </a:extLst>
              </p:cNvPr>
              <p:cNvSpPr/>
              <p:nvPr/>
            </p:nvSpPr>
            <p:spPr>
              <a:xfrm>
                <a:off x="762000" y="1804220"/>
                <a:ext cx="14782800" cy="15602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500" dirty="0"/>
                  <a:t>We </a:t>
                </a:r>
                <a:r>
                  <a:rPr lang="en-US" sz="4500" b="1" dirty="0"/>
                  <a:t>initially predict </a:t>
                </a:r>
                <a:r>
                  <a:rPr lang="en-US" sz="4500" dirty="0"/>
                  <a:t>the response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4500" dirty="0"/>
                  <a:t> by the sample mean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45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4500" dirty="0"/>
                  <a:t>, that is, we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45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4500" dirty="0"/>
                  <a:t>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825467C-E92D-49FD-9DAC-24ADFACF29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804220"/>
                <a:ext cx="14782800" cy="1560235"/>
              </a:xfrm>
              <a:prstGeom prst="rect">
                <a:avLst/>
              </a:prstGeom>
              <a:blipFill>
                <a:blip r:embed="rId11"/>
                <a:stretch>
                  <a:fillRect l="-1732" t="-8203" r="-2433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CC799244-E7F3-440B-8A86-F93844C4F2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109" y="3246995"/>
            <a:ext cx="9924533" cy="670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00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044875" y="-3325142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1465731">
            <a:off x="14250423" y="-656256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42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E8E913D-9582-4C6C-898A-A8A14F01F8FC}"/>
              </a:ext>
            </a:extLst>
          </p:cNvPr>
          <p:cNvSpPr/>
          <p:nvPr/>
        </p:nvSpPr>
        <p:spPr>
          <a:xfrm>
            <a:off x="1016925" y="800547"/>
            <a:ext cx="1116675" cy="1003673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13F9DF53-DDD3-4D65-9DD6-0017CA583E74}"/>
              </a:ext>
            </a:extLst>
          </p:cNvPr>
          <p:cNvSpPr txBox="1"/>
          <p:nvPr/>
        </p:nvSpPr>
        <p:spPr>
          <a:xfrm>
            <a:off x="1143000" y="495300"/>
            <a:ext cx="14772305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4.2.  Gradient Boosting Method – Example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825467C-E92D-49FD-9DAC-24ADFACF2964}"/>
                  </a:ext>
                </a:extLst>
              </p:cNvPr>
              <p:cNvSpPr/>
              <p:nvPr/>
            </p:nvSpPr>
            <p:spPr>
              <a:xfrm>
                <a:off x="762000" y="1804220"/>
                <a:ext cx="16078200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500" dirty="0"/>
                  <a:t>To improve our prediction, we will focus on the </a:t>
                </a:r>
                <a:r>
                  <a:rPr lang="en-US" sz="4500" b="1" dirty="0"/>
                  <a:t>residuals</a:t>
                </a:r>
                <a:r>
                  <a:rPr lang="en-US" sz="4500" dirty="0"/>
                  <a:t> (i.e., the </a:t>
                </a:r>
                <a:r>
                  <a:rPr lang="en-US" sz="4500" b="1" dirty="0"/>
                  <a:t>vertical distances </a:t>
                </a:r>
                <a:r>
                  <a:rPr lang="en-US" sz="4500" dirty="0"/>
                  <a:t>between the observed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4500" dirty="0"/>
                  <a:t>’s and the prediction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45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4500" dirty="0"/>
                  <a:t>). The </a:t>
                </a:r>
                <a:r>
                  <a:rPr lang="en-US" sz="4500" b="1" dirty="0"/>
                  <a:t>residuals</a:t>
                </a:r>
                <a:r>
                  <a:rPr lang="en-US" sz="45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4500" dirty="0"/>
                  <a:t> are shown as the </a:t>
                </a:r>
                <a:r>
                  <a:rPr lang="en-US" sz="4500" b="1" dirty="0"/>
                  <a:t>vertical red lines</a:t>
                </a:r>
                <a:r>
                  <a:rPr lang="en-US" sz="4500" dirty="0"/>
                  <a:t> in</a:t>
                </a:r>
              </a:p>
              <a:p>
                <a:r>
                  <a:rPr lang="en-US" sz="4500" dirty="0"/>
                  <a:t>the figure below.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825467C-E92D-49FD-9DAC-24ADFACF29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804220"/>
                <a:ext cx="16078200" cy="2862322"/>
              </a:xfrm>
              <a:prstGeom prst="rect">
                <a:avLst/>
              </a:prstGeom>
              <a:blipFill>
                <a:blip r:embed="rId11"/>
                <a:stretch>
                  <a:fillRect l="-1592" t="-4468" b="-9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C9F1B936-6B6C-4567-A3E2-11DC6A42B7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4015783"/>
            <a:ext cx="9024086" cy="626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1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044875" y="-3325142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1465731">
            <a:off x="14250423" y="-656256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43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E8E913D-9582-4C6C-898A-A8A14F01F8FC}"/>
              </a:ext>
            </a:extLst>
          </p:cNvPr>
          <p:cNvSpPr/>
          <p:nvPr/>
        </p:nvSpPr>
        <p:spPr>
          <a:xfrm>
            <a:off x="1016925" y="800547"/>
            <a:ext cx="1116675" cy="1003673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13F9DF53-DDD3-4D65-9DD6-0017CA583E74}"/>
              </a:ext>
            </a:extLst>
          </p:cNvPr>
          <p:cNvSpPr txBox="1"/>
          <p:nvPr/>
        </p:nvSpPr>
        <p:spPr>
          <a:xfrm>
            <a:off x="1143000" y="495300"/>
            <a:ext cx="13868400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4.2.  Gradient Boosting Method –Example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825467C-E92D-49FD-9DAC-24ADFACF2964}"/>
                  </a:ext>
                </a:extLst>
              </p:cNvPr>
              <p:cNvSpPr/>
              <p:nvPr/>
            </p:nvSpPr>
            <p:spPr>
              <a:xfrm>
                <a:off x="914400" y="1804220"/>
                <a:ext cx="16078200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500" dirty="0"/>
                  <a:t>Next, we plot the residuals against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4500" dirty="0"/>
                  <a:t>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825467C-E92D-49FD-9DAC-24ADFACF29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804220"/>
                <a:ext cx="16078200" cy="784830"/>
              </a:xfrm>
              <a:prstGeom prst="rect">
                <a:avLst/>
              </a:prstGeom>
              <a:blipFill>
                <a:blip r:embed="rId11"/>
                <a:stretch>
                  <a:fillRect l="-1592" t="-16279" b="-37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6658C1F-9EC7-46B8-BD01-8478B91A9F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679023"/>
            <a:ext cx="10744200" cy="714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4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044875" y="-3325142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1465731">
            <a:off x="14250423" y="-656256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44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E8E913D-9582-4C6C-898A-A8A14F01F8FC}"/>
              </a:ext>
            </a:extLst>
          </p:cNvPr>
          <p:cNvSpPr/>
          <p:nvPr/>
        </p:nvSpPr>
        <p:spPr>
          <a:xfrm>
            <a:off x="1016925" y="800547"/>
            <a:ext cx="1116675" cy="1003673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13F9DF53-DDD3-4D65-9DD6-0017CA583E74}"/>
              </a:ext>
            </a:extLst>
          </p:cNvPr>
          <p:cNvSpPr txBox="1"/>
          <p:nvPr/>
        </p:nvSpPr>
        <p:spPr>
          <a:xfrm>
            <a:off x="1143000" y="495300"/>
            <a:ext cx="13944600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4.2.  Gradient Boosting Method – Example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825467C-E92D-49FD-9DAC-24ADFACF2964}"/>
                  </a:ext>
                </a:extLst>
              </p:cNvPr>
              <p:cNvSpPr/>
              <p:nvPr/>
            </p:nvSpPr>
            <p:spPr>
              <a:xfrm>
                <a:off x="914400" y="1804220"/>
                <a:ext cx="16078200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500" dirty="0"/>
                  <a:t>In the next step, we use the residuals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4500" dirty="0"/>
                  <a:t> as the </a:t>
                </a:r>
                <a:r>
                  <a:rPr lang="en-US" sz="4500" b="1" dirty="0"/>
                  <a:t>target variable </a:t>
                </a:r>
                <a:r>
                  <a:rPr lang="en-US" sz="4500" dirty="0"/>
                  <a:t>and </a:t>
                </a:r>
                <a14:m>
                  <m:oMath xmlns:m="http://schemas.openxmlformats.org/officeDocument/2006/math"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4500" dirty="0"/>
                  <a:t> as the </a:t>
                </a:r>
                <a:r>
                  <a:rPr lang="en-US" sz="4500" b="1" dirty="0"/>
                  <a:t>feature</a:t>
                </a:r>
                <a:r>
                  <a:rPr lang="en-US" sz="4500" dirty="0"/>
                  <a:t> and produce a </a:t>
                </a:r>
                <a:r>
                  <a:rPr lang="en-US" sz="4500" b="1" dirty="0"/>
                  <a:t>decision stump </a:t>
                </a:r>
                <a:r>
                  <a:rPr lang="en-US" sz="4500" dirty="0"/>
                  <a:t>shown in the picture.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825467C-E92D-49FD-9DAC-24ADFACF29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804220"/>
                <a:ext cx="16078200" cy="1477328"/>
              </a:xfrm>
              <a:prstGeom prst="rect">
                <a:avLst/>
              </a:prstGeom>
              <a:blipFill>
                <a:blip r:embed="rId11"/>
                <a:stretch>
                  <a:fillRect l="-1592" t="-8678" b="-19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CF6C6C9-3CC7-4DE4-8749-B4DF594289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586795"/>
            <a:ext cx="8708906" cy="445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27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044875" y="-3325142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1465731">
            <a:off x="14250423" y="-656256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45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E8E913D-9582-4C6C-898A-A8A14F01F8FC}"/>
              </a:ext>
            </a:extLst>
          </p:cNvPr>
          <p:cNvSpPr/>
          <p:nvPr/>
        </p:nvSpPr>
        <p:spPr>
          <a:xfrm>
            <a:off x="1016925" y="800548"/>
            <a:ext cx="1192875" cy="950566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13F9DF53-DDD3-4D65-9DD6-0017CA583E74}"/>
              </a:ext>
            </a:extLst>
          </p:cNvPr>
          <p:cNvSpPr txBox="1"/>
          <p:nvPr/>
        </p:nvSpPr>
        <p:spPr>
          <a:xfrm>
            <a:off x="1143000" y="495300"/>
            <a:ext cx="15163800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4.2. Gradient Boosting Method – Example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825467C-E92D-49FD-9DAC-24ADFACF2964}"/>
                  </a:ext>
                </a:extLst>
              </p:cNvPr>
              <p:cNvSpPr/>
              <p:nvPr/>
            </p:nvSpPr>
            <p:spPr>
              <a:xfrm>
                <a:off x="454428" y="1751114"/>
                <a:ext cx="17833572" cy="22479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500" dirty="0"/>
                  <a:t>Taking the learning rate </a:t>
                </a:r>
                <a14:m>
                  <m:oMath xmlns:m="http://schemas.openxmlformats.org/officeDocument/2006/math">
                    <m:r>
                      <a:rPr lang="en-US" sz="4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4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US" sz="4500" dirty="0"/>
                  <a:t>, we update the estimator of </a:t>
                </a:r>
                <a14:m>
                  <m:oMath xmlns:m="http://schemas.openxmlformats.org/officeDocument/2006/math">
                    <m:r>
                      <a:rPr lang="en-US" sz="450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4500" dirty="0"/>
                  <a:t> as follows: for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 ≤ 15, </m:t>
                    </m:r>
                    <m:sSub>
                      <m:sSubPr>
                        <m:ctrlPr>
                          <a:rPr lang="en-US" sz="45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45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500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45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45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45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5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45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45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5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 =</m:t>
                    </m:r>
                    <m:acc>
                      <m:accPr>
                        <m:chr m:val="̅"/>
                        <m:ctrlPr>
                          <a:rPr lang="en-US" sz="45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4500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4500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4500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45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45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500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45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= 11.7 + (0.2)(2.4) = 11.8</m:t>
                    </m:r>
                  </m:oMath>
                </a14:m>
                <a:r>
                  <a:rPr lang="en-US" sz="4500" dirty="0"/>
                  <a:t>, and for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 &gt; 15</m:t>
                    </m:r>
                  </m:oMath>
                </a14:m>
                <a:r>
                  <a:rPr lang="en-US" sz="4500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45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5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45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45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5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4500" b="0" i="1" dirty="0" smtClean="0">
                        <a:latin typeface="Cambria Math" panose="02040503050406030204" pitchFamily="18" charset="0"/>
                      </a:rPr>
                      <m:t>=11.7+(0.</m:t>
                    </m:r>
                    <m:r>
                      <m:rPr>
                        <m:nor/>
                      </m:rPr>
                      <a:rPr lang="en-US" sz="4500" b="0" i="0" dirty="0" smtClean="0">
                        <a:latin typeface="Cambria Math" panose="02040503050406030204" pitchFamily="18" charset="0"/>
                      </a:rPr>
                      <m:t>2)(−1.3)=11.0</m:t>
                    </m:r>
                  </m:oMath>
                </a14:m>
                <a:r>
                  <a:rPr lang="en-US" sz="4500" dirty="0"/>
                  <a:t>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825467C-E92D-49FD-9DAC-24ADFACF29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428" y="1751114"/>
                <a:ext cx="17833572" cy="2247923"/>
              </a:xfrm>
              <a:prstGeom prst="rect">
                <a:avLst/>
              </a:prstGeom>
              <a:blipFill>
                <a:blip r:embed="rId11"/>
                <a:stretch>
                  <a:fillRect l="-1436" t="-5691" b="-12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D9E15D6F-647D-4742-8742-ABA1D2BE7A2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165" y="3999037"/>
            <a:ext cx="9794475" cy="682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0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-185791" y="-4893714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1465731">
            <a:off x="-813372" y="-2175238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46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E8E913D-9582-4C6C-898A-A8A14F01F8FC}"/>
              </a:ext>
            </a:extLst>
          </p:cNvPr>
          <p:cNvSpPr/>
          <p:nvPr/>
        </p:nvSpPr>
        <p:spPr>
          <a:xfrm>
            <a:off x="1016925" y="800548"/>
            <a:ext cx="1040475" cy="943344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13F9DF53-DDD3-4D65-9DD6-0017CA583E74}"/>
              </a:ext>
            </a:extLst>
          </p:cNvPr>
          <p:cNvSpPr txBox="1"/>
          <p:nvPr/>
        </p:nvSpPr>
        <p:spPr>
          <a:xfrm>
            <a:off x="1143000" y="495300"/>
            <a:ext cx="14772305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4.2. Gradient Boosting Method – Example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825467C-E92D-49FD-9DAC-24ADFACF2964}"/>
                  </a:ext>
                </a:extLst>
              </p:cNvPr>
              <p:cNvSpPr/>
              <p:nvPr/>
            </p:nvSpPr>
            <p:spPr>
              <a:xfrm>
                <a:off x="430874" y="1743891"/>
                <a:ext cx="17628525" cy="64029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In the next step, we update the residuals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45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45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5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45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45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5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45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500" dirty="0"/>
                  <a:t>and build a</a:t>
                </a:r>
              </a:p>
              <a:p>
                <a:r>
                  <a:rPr lang="en-US" sz="4500" dirty="0"/>
                  <a:t>regression tree, which will </a:t>
                </a:r>
              </a:p>
              <a:p>
                <a:r>
                  <a:rPr lang="en-US" sz="4500" dirty="0"/>
                  <a:t>give us another split and </a:t>
                </a:r>
              </a:p>
              <a:p>
                <a:r>
                  <a:rPr lang="en-US" sz="4500" dirty="0"/>
                  <a:t>another pair of estimates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45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500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4500" dirty="0"/>
                  <a:t>. </a:t>
                </a:r>
              </a:p>
              <a:p>
                <a:r>
                  <a:rPr lang="en-US" sz="4500" dirty="0"/>
                  <a:t>We then update the fitted </a:t>
                </a:r>
              </a:p>
              <a:p>
                <a:r>
                  <a:rPr lang="en-US" sz="4500" dirty="0"/>
                  <a:t>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45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5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45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5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45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45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5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4500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4500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4500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45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45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500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4500" dirty="0"/>
                  <a:t>.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We iterate these steps until </a:t>
                </a:r>
              </a:p>
              <a:p>
                <a:r>
                  <a:rPr lang="en-US" sz="4500" dirty="0"/>
                  <a:t>the model prediction stops </a:t>
                </a:r>
              </a:p>
              <a:p>
                <a:r>
                  <a:rPr lang="en-US" sz="4500" dirty="0"/>
                  <a:t>improving.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825467C-E92D-49FD-9DAC-24ADFACF29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74" y="1743891"/>
                <a:ext cx="17628525" cy="6402907"/>
              </a:xfrm>
              <a:prstGeom prst="rect">
                <a:avLst/>
              </a:prstGeom>
              <a:blipFill>
                <a:blip r:embed="rId11"/>
                <a:stretch>
                  <a:fillRect l="-1453" t="-1333" b="-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0443857-2E97-4B3B-9D25-E3DDC3652B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565727"/>
            <a:ext cx="9418539" cy="674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10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-185791" y="-4893714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1465731">
            <a:off x="-813372" y="-2175238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47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E8E913D-9582-4C6C-898A-A8A14F01F8FC}"/>
              </a:ext>
            </a:extLst>
          </p:cNvPr>
          <p:cNvSpPr/>
          <p:nvPr/>
        </p:nvSpPr>
        <p:spPr>
          <a:xfrm>
            <a:off x="1016925" y="800548"/>
            <a:ext cx="1192875" cy="923494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13F9DF53-DDD3-4D65-9DD6-0017CA583E74}"/>
              </a:ext>
            </a:extLst>
          </p:cNvPr>
          <p:cNvSpPr txBox="1"/>
          <p:nvPr/>
        </p:nvSpPr>
        <p:spPr>
          <a:xfrm>
            <a:off x="1143000" y="495300"/>
            <a:ext cx="11048999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4.2. Gradient Boosting Method (cont.)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24490F-E22C-4B53-AA37-247414A8BA84}"/>
              </a:ext>
            </a:extLst>
          </p:cNvPr>
          <p:cNvSpPr/>
          <p:nvPr/>
        </p:nvSpPr>
        <p:spPr>
          <a:xfrm>
            <a:off x="533400" y="1724041"/>
            <a:ext cx="16230600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The </a:t>
            </a:r>
            <a:r>
              <a:rPr lang="en-US" sz="4500" b="1" dirty="0"/>
              <a:t>method of gradient boosting </a:t>
            </a:r>
            <a:r>
              <a:rPr lang="en-US" sz="4500" dirty="0"/>
              <a:t>is closely related to the method of </a:t>
            </a:r>
            <a:r>
              <a:rPr lang="en-US" sz="4500" b="1" dirty="0"/>
              <a:t>gradient descent </a:t>
            </a:r>
            <a:r>
              <a:rPr lang="en-US" sz="4500" dirty="0"/>
              <a:t>(or </a:t>
            </a:r>
            <a:r>
              <a:rPr lang="en-US" sz="4500" b="1" dirty="0"/>
              <a:t>steepest descent</a:t>
            </a:r>
            <a:r>
              <a:rPr lang="en-US" sz="4500" dirty="0"/>
              <a:t>), which is a first-order iterative optimization algorithm for finding a local minimum of a differentiable function.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The idea is to take repeated steps in the opposite direction of the </a:t>
            </a:r>
            <a:r>
              <a:rPr lang="en-US" sz="4500" b="1" dirty="0"/>
              <a:t>gradient of the function </a:t>
            </a:r>
            <a:r>
              <a:rPr lang="en-US" sz="4500" dirty="0"/>
              <a:t>at the current point because this is the </a:t>
            </a:r>
            <a:r>
              <a:rPr lang="en-US" sz="4500" b="1" dirty="0"/>
              <a:t>direction</a:t>
            </a:r>
            <a:r>
              <a:rPr lang="en-US" sz="4500" dirty="0"/>
              <a:t> of the </a:t>
            </a:r>
            <a:r>
              <a:rPr lang="en-US" sz="4500" b="1" dirty="0"/>
              <a:t>steepest descent</a:t>
            </a:r>
            <a:r>
              <a:rPr lang="en-US" sz="4500" dirty="0"/>
              <a:t>.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If the </a:t>
            </a:r>
            <a:r>
              <a:rPr lang="en-US" sz="4500" b="1" dirty="0"/>
              <a:t>learning rate </a:t>
            </a:r>
            <a:r>
              <a:rPr lang="en-US" sz="4500" dirty="0"/>
              <a:t>(</a:t>
            </a:r>
            <a:r>
              <a:rPr lang="en-US" sz="4500" b="1" dirty="0"/>
              <a:t>length of step</a:t>
            </a:r>
            <a:r>
              <a:rPr lang="en-US" sz="4500" dirty="0"/>
              <a:t>) is small, we would descend </a:t>
            </a:r>
            <a:r>
              <a:rPr lang="en-US" sz="4500" b="1" dirty="0"/>
              <a:t>slowly</a:t>
            </a:r>
            <a:r>
              <a:rPr lang="en-US" sz="4500" dirty="0"/>
              <a:t> along </a:t>
            </a:r>
            <a:r>
              <a:rPr lang="en-US" sz="4500" b="1" dirty="0"/>
              <a:t>one slope</a:t>
            </a:r>
            <a:r>
              <a:rPr lang="en-US" sz="4500" dirty="0"/>
              <a:t>.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However, we can choose to take </a:t>
            </a:r>
            <a:r>
              <a:rPr lang="en-US" sz="4500" b="1" dirty="0"/>
              <a:t>large learning steps</a:t>
            </a:r>
            <a:r>
              <a:rPr lang="en-US" sz="4500" dirty="0"/>
              <a:t>. The </a:t>
            </a:r>
            <a:r>
              <a:rPr lang="en-US" sz="4500" b="1" dirty="0"/>
              <a:t>convergence</a:t>
            </a:r>
            <a:r>
              <a:rPr lang="en-US" sz="4500" dirty="0"/>
              <a:t> is still </a:t>
            </a:r>
            <a:r>
              <a:rPr lang="en-US" sz="4500" b="1" dirty="0"/>
              <a:t>guaranteed</a:t>
            </a:r>
            <a:r>
              <a:rPr lang="en-US" sz="4500" dirty="0"/>
              <a:t> but it will take more time and computations to reach the minimum.</a:t>
            </a:r>
          </a:p>
        </p:txBody>
      </p:sp>
    </p:spTree>
    <p:extLst>
      <p:ext uri="{BB962C8B-B14F-4D97-AF65-F5344CB8AC3E}">
        <p14:creationId xmlns:p14="http://schemas.microsoft.com/office/powerpoint/2010/main" val="357801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-185791" y="-4893714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1465731">
            <a:off x="-813372" y="-2175238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48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E8E913D-9582-4C6C-898A-A8A14F01F8FC}"/>
              </a:ext>
            </a:extLst>
          </p:cNvPr>
          <p:cNvSpPr/>
          <p:nvPr/>
        </p:nvSpPr>
        <p:spPr>
          <a:xfrm>
            <a:off x="1016925" y="800547"/>
            <a:ext cx="1116675" cy="1003673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13F9DF53-DDD3-4D65-9DD6-0017CA583E74}"/>
              </a:ext>
            </a:extLst>
          </p:cNvPr>
          <p:cNvSpPr txBox="1"/>
          <p:nvPr/>
        </p:nvSpPr>
        <p:spPr>
          <a:xfrm>
            <a:off x="1143000" y="495300"/>
            <a:ext cx="11048999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4.2. Gradient Boosting Method (cont.)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F3A38B-0A05-4732-B93A-8CFF6E80F6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93" y="1832622"/>
            <a:ext cx="14689189" cy="748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2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-185791" y="-4893714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1465731">
            <a:off x="-813372" y="-2175238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49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E8E913D-9582-4C6C-898A-A8A14F01F8FC}"/>
              </a:ext>
            </a:extLst>
          </p:cNvPr>
          <p:cNvSpPr/>
          <p:nvPr/>
        </p:nvSpPr>
        <p:spPr>
          <a:xfrm>
            <a:off x="1016925" y="800547"/>
            <a:ext cx="1192875" cy="1003673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13F9DF53-DDD3-4D65-9DD6-0017CA583E74}"/>
              </a:ext>
            </a:extLst>
          </p:cNvPr>
          <p:cNvSpPr txBox="1"/>
          <p:nvPr/>
        </p:nvSpPr>
        <p:spPr>
          <a:xfrm>
            <a:off x="1143000" y="495300"/>
            <a:ext cx="14401800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4.2. Gradient Boosting Method – Coding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31D7C9-792F-4AB5-8F97-32C155AD7E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01751" y="5331889"/>
            <a:ext cx="2837983" cy="2837983"/>
          </a:xfrm>
          <a:prstGeom prst="rect">
            <a:avLst/>
          </a:prstGeom>
        </p:spPr>
      </p:pic>
      <p:pic>
        <p:nvPicPr>
          <p:cNvPr id="12" name="Picture 2" descr="https://media.vlpt.us/images/yeon2zzang/post/ad2beec7-61fd-4de7-9dda-77d8ea88f48e/R%20icon.png?w=768">
            <a:extLst>
              <a:ext uri="{FF2B5EF4-FFF2-40B4-BE49-F238E27FC236}">
                <a16:creationId xmlns:a16="http://schemas.microsoft.com/office/drawing/2014/main" id="{CF2AB183-6748-4E3B-91B2-5DDFE584F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4670" y="5420397"/>
            <a:ext cx="5760540" cy="324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FC133F-7218-4432-83DC-1FF035912CB1}"/>
              </a:ext>
            </a:extLst>
          </p:cNvPr>
          <p:cNvSpPr txBox="1"/>
          <p:nvPr/>
        </p:nvSpPr>
        <p:spPr>
          <a:xfrm>
            <a:off x="1832479" y="2230655"/>
            <a:ext cx="14831428" cy="3101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500" dirty="0"/>
              <a:t>Gradient Boosting Regression – Housing Data </a:t>
            </a:r>
          </a:p>
          <a:p>
            <a:pPr marL="349250" indent="-349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500" dirty="0"/>
              <a:t>Gradient Boosting Binary Classification – Pneumonia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500" dirty="0"/>
              <a:t> Gradient Boosting Multinomial Classification – Movie Data</a:t>
            </a:r>
          </a:p>
        </p:txBody>
      </p:sp>
    </p:spTree>
    <p:extLst>
      <p:ext uri="{BB962C8B-B14F-4D97-AF65-F5344CB8AC3E}">
        <p14:creationId xmlns:p14="http://schemas.microsoft.com/office/powerpoint/2010/main" val="108430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7235834" y="9309708"/>
            <a:ext cx="8235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5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C4552FD6-6C3A-4895-AA72-AA97442B83FA}"/>
              </a:ext>
            </a:extLst>
          </p:cNvPr>
          <p:cNvSpPr/>
          <p:nvPr/>
        </p:nvSpPr>
        <p:spPr>
          <a:xfrm>
            <a:off x="1261883" y="876300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8251AA60-6981-493C-830A-88A6C66F796E}"/>
              </a:ext>
            </a:extLst>
          </p:cNvPr>
          <p:cNvSpPr txBox="1"/>
          <p:nvPr/>
        </p:nvSpPr>
        <p:spPr>
          <a:xfrm>
            <a:off x="1473299" y="751512"/>
            <a:ext cx="10590775" cy="109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7499" dirty="0">
                <a:latin typeface="Raleway Heavy"/>
              </a:rPr>
              <a:t>1. Decision Tree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DD4D90-F699-4F84-86E6-C5AE620D7C9E}"/>
              </a:ext>
            </a:extLst>
          </p:cNvPr>
          <p:cNvSpPr txBox="1"/>
          <p:nvPr/>
        </p:nvSpPr>
        <p:spPr>
          <a:xfrm>
            <a:off x="926672" y="1987673"/>
            <a:ext cx="16434656" cy="7256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500" dirty="0"/>
              <a:t>A </a:t>
            </a:r>
            <a:r>
              <a:rPr lang="en-US" sz="4500" b="1" dirty="0"/>
              <a:t>decision tree </a:t>
            </a:r>
            <a:r>
              <a:rPr lang="en-US" sz="4500" dirty="0"/>
              <a:t>is a type of flowchart that shows a clear pathway to a decision. It starts at a single point (or </a:t>
            </a:r>
            <a:r>
              <a:rPr lang="en-US" sz="4500" b="1" dirty="0"/>
              <a:t>root node</a:t>
            </a:r>
            <a:r>
              <a:rPr lang="en-US" sz="4500" dirty="0"/>
              <a:t>) which then branches (or </a:t>
            </a:r>
            <a:r>
              <a:rPr lang="en-US" sz="4500" b="1" dirty="0"/>
              <a:t>splits</a:t>
            </a:r>
            <a:r>
              <a:rPr lang="en-US" sz="4500" dirty="0"/>
              <a:t>) in two or more directions. Each branch offers different possible outcomes until a final outcome is achieved. When plotted as a graph, it resembles a tree. The nodes at the end of the decision path are called </a:t>
            </a:r>
            <a:r>
              <a:rPr lang="en-US" sz="4500" b="1" dirty="0"/>
              <a:t>leaf nodes </a:t>
            </a:r>
            <a:r>
              <a:rPr lang="en-US" sz="4500" dirty="0"/>
              <a:t>(or </a:t>
            </a:r>
            <a:r>
              <a:rPr lang="en-US" sz="4500" b="1" dirty="0"/>
              <a:t>terminal nodes</a:t>
            </a:r>
            <a:r>
              <a:rPr lang="en-US" sz="4500" dirty="0"/>
              <a:t>). Between the root node and the leaf nodes, there are </a:t>
            </a:r>
            <a:r>
              <a:rPr lang="en-US" sz="4500" b="1" dirty="0"/>
              <a:t>internal nodes </a:t>
            </a:r>
            <a:r>
              <a:rPr lang="en-US" sz="4500" dirty="0"/>
              <a:t>(or </a:t>
            </a:r>
            <a:r>
              <a:rPr lang="en-US" sz="4500" b="1" dirty="0"/>
              <a:t>decision nodes</a:t>
            </a:r>
            <a:r>
              <a:rPr lang="en-US" sz="45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33784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16400" y="9309708"/>
            <a:ext cx="1143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50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9F9CA1B-9246-42BA-A908-720ABB6DECFF}"/>
              </a:ext>
            </a:extLst>
          </p:cNvPr>
          <p:cNvSpPr/>
          <p:nvPr/>
        </p:nvSpPr>
        <p:spPr>
          <a:xfrm>
            <a:off x="1066800" y="569189"/>
            <a:ext cx="1066800" cy="1221511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E0F907FD-69E1-4137-865B-7DD46898FBF4}"/>
              </a:ext>
            </a:extLst>
          </p:cNvPr>
          <p:cNvSpPr txBox="1"/>
          <p:nvPr/>
        </p:nvSpPr>
        <p:spPr>
          <a:xfrm>
            <a:off x="1335705" y="460089"/>
            <a:ext cx="13370895" cy="1095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7499" dirty="0">
                <a:latin typeface="Raleway Heavy"/>
              </a:rPr>
              <a:t>5.  Support Vector Machine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7E2CF5-5680-442F-AD47-1464F926F824}"/>
              </a:ext>
            </a:extLst>
          </p:cNvPr>
          <p:cNvSpPr/>
          <p:nvPr/>
        </p:nvSpPr>
        <p:spPr>
          <a:xfrm>
            <a:off x="698879" y="2709936"/>
            <a:ext cx="1632143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The </a:t>
            </a:r>
            <a:r>
              <a:rPr lang="en-US" sz="4500" b="1" dirty="0"/>
              <a:t>Support Vector Machine (SVM) </a:t>
            </a:r>
            <a:r>
              <a:rPr lang="en-US" sz="4500" dirty="0"/>
              <a:t>algorithm is a machine learning tool for regression and classification.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1000" dirty="0"/>
          </a:p>
          <a:p>
            <a:r>
              <a:rPr lang="en-US" sz="4500" b="1" dirty="0"/>
              <a:t>Historical Note.</a:t>
            </a:r>
          </a:p>
          <a:p>
            <a:r>
              <a:rPr lang="en-US" sz="4500" dirty="0"/>
              <a:t>An SVM method was first proposed by Vladimir </a:t>
            </a:r>
            <a:r>
              <a:rPr lang="en-US" sz="4500" dirty="0" err="1"/>
              <a:t>Vapnik</a:t>
            </a:r>
            <a:r>
              <a:rPr lang="en-US" sz="4500" dirty="0"/>
              <a:t> in his book "The Nature of Statistical Learning Theory", Springer-Verlag, New York, 1995.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97AADE-3D7D-4495-BBF3-F244F516DA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6495564"/>
            <a:ext cx="2620412" cy="306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1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51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9F9CA1B-9246-42BA-A908-720ABB6DECFF}"/>
              </a:ext>
            </a:extLst>
          </p:cNvPr>
          <p:cNvSpPr/>
          <p:nvPr/>
        </p:nvSpPr>
        <p:spPr>
          <a:xfrm>
            <a:off x="1066800" y="694101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E0F907FD-69E1-4137-865B-7DD46898FBF4}"/>
              </a:ext>
            </a:extLst>
          </p:cNvPr>
          <p:cNvSpPr txBox="1"/>
          <p:nvPr/>
        </p:nvSpPr>
        <p:spPr>
          <a:xfrm>
            <a:off x="1335705" y="460089"/>
            <a:ext cx="9713295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5.  Support Vector Machine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77E2CF5-5680-442F-AD47-1464F926F824}"/>
                  </a:ext>
                </a:extLst>
              </p:cNvPr>
              <p:cNvSpPr/>
              <p:nvPr/>
            </p:nvSpPr>
            <p:spPr>
              <a:xfrm>
                <a:off x="349898" y="1897611"/>
                <a:ext cx="17480902" cy="85561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>
                    <a:latin typeface="F29"/>
                  </a:rPr>
                  <a:t>The goal of an SVM is to find a </a:t>
                </a:r>
                <a:r>
                  <a:rPr lang="en-US" sz="4500" b="1" dirty="0">
                    <a:latin typeface="F29"/>
                  </a:rPr>
                  <a:t>function</a:t>
                </a:r>
                <a:r>
                  <a:rPr lang="en-US" sz="4500" dirty="0">
                    <a:latin typeface="F29"/>
                  </a:rPr>
                  <a:t> </a:t>
                </a:r>
                <a14:m>
                  <m:oMath xmlns:m="http://schemas.openxmlformats.org/officeDocument/2006/math"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4500" dirty="0">
                    <a:latin typeface="F29"/>
                  </a:rPr>
                  <a:t> that deviates from the observed response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4500" dirty="0">
                    <a:latin typeface="CMMI12"/>
                  </a:rPr>
                  <a:t> </a:t>
                </a:r>
                <a:r>
                  <a:rPr lang="en-US" sz="4500" dirty="0">
                    <a:latin typeface="F29"/>
                  </a:rPr>
                  <a:t>by a value </a:t>
                </a:r>
                <a:r>
                  <a:rPr lang="en-US" sz="4500" b="1" dirty="0">
                    <a:latin typeface="F29"/>
                  </a:rPr>
                  <a:t>not greater than </a:t>
                </a:r>
                <a:r>
                  <a:rPr lang="en-US" sz="4500" dirty="0">
                    <a:latin typeface="F29"/>
                  </a:rPr>
                  <a:t>a </a:t>
                </a:r>
                <a:r>
                  <a:rPr lang="en-US" sz="4500" b="1" dirty="0">
                    <a:latin typeface="F29"/>
                  </a:rPr>
                  <a:t>pre-specified</a:t>
                </a:r>
                <a:r>
                  <a:rPr lang="en-US" sz="4500" dirty="0">
                    <a:latin typeface="F29"/>
                  </a:rPr>
                  <a:t> amount for each </a:t>
                </a:r>
                <a:r>
                  <a:rPr lang="en-US" sz="4500" b="1" dirty="0">
                    <a:latin typeface="F29"/>
                  </a:rPr>
                  <a:t>training point</a:t>
                </a:r>
                <a:r>
                  <a:rPr lang="en-US" sz="4500" dirty="0">
                    <a:latin typeface="F29"/>
                  </a:rPr>
                  <a:t>, and at the same time is </a:t>
                </a:r>
                <a:r>
                  <a:rPr lang="en-US" sz="4500" b="1" dirty="0">
                    <a:latin typeface="F29"/>
                  </a:rPr>
                  <a:t>as flat as possible</a:t>
                </a:r>
                <a:r>
                  <a:rPr lang="en-US" sz="4500" dirty="0">
                    <a:latin typeface="F29"/>
                  </a:rPr>
                  <a:t>.</a:t>
                </a:r>
              </a:p>
              <a:p>
                <a:endParaRPr lang="en-US" sz="1000" dirty="0">
                  <a:latin typeface="F29"/>
                </a:endParaRPr>
              </a:p>
              <a:p>
                <a:r>
                  <a:rPr lang="en-US" sz="4500" dirty="0">
                    <a:latin typeface="F29"/>
                  </a:rPr>
                  <a:t>       </a:t>
                </a:r>
                <a:r>
                  <a:rPr lang="en-US" sz="4000" dirty="0">
                    <a:latin typeface="F29"/>
                  </a:rPr>
                  <a:t>&lt;Fast forward 5 pages of algebra, involving minimization of </a:t>
                </a:r>
                <a:r>
                  <a:rPr lang="en-US" sz="4000" dirty="0" err="1">
                    <a:latin typeface="F29"/>
                  </a:rPr>
                  <a:t>Lagrangian</a:t>
                </a:r>
                <a:r>
                  <a:rPr lang="en-US" sz="4000" dirty="0">
                    <a:latin typeface="F29"/>
                  </a:rPr>
                  <a:t>,</a:t>
                </a:r>
              </a:p>
              <a:p>
                <a:r>
                  <a:rPr lang="en-US" sz="4000" dirty="0">
                    <a:latin typeface="F29"/>
                  </a:rPr>
                  <a:t>        subject to certain constraints. The </a:t>
                </a:r>
                <a:r>
                  <a:rPr lang="en-US" sz="4000" dirty="0" err="1">
                    <a:latin typeface="F29"/>
                  </a:rPr>
                  <a:t>Karush</a:t>
                </a:r>
                <a:r>
                  <a:rPr lang="en-US" sz="4000" dirty="0">
                    <a:latin typeface="F29"/>
                  </a:rPr>
                  <a:t>-Kuhn-Tucker (KKT) </a:t>
                </a:r>
              </a:p>
              <a:p>
                <a:r>
                  <a:rPr lang="en-US" sz="4000" dirty="0">
                    <a:latin typeface="F29"/>
                  </a:rPr>
                  <a:t>        complementarity conditions are used as optimization constraints.&gt;</a:t>
                </a:r>
              </a:p>
              <a:p>
                <a:endParaRPr lang="en-US" sz="1000" dirty="0">
                  <a:latin typeface="F29"/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>
                    <a:latin typeface="F29"/>
                  </a:rPr>
                  <a:t>An </a:t>
                </a:r>
                <a:r>
                  <a:rPr lang="en-US" sz="4500" b="1" dirty="0">
                    <a:latin typeface="F29"/>
                  </a:rPr>
                  <a:t>ideal</a:t>
                </a:r>
                <a:r>
                  <a:rPr lang="en-US" sz="4500" dirty="0">
                    <a:latin typeface="F29"/>
                  </a:rPr>
                  <a:t> situation is when two groups of data points can be </a:t>
                </a:r>
                <a:r>
                  <a:rPr lang="en-US" sz="4500" b="1" dirty="0">
                    <a:latin typeface="F29"/>
                  </a:rPr>
                  <a:t>separated</a:t>
                </a:r>
                <a:r>
                  <a:rPr lang="en-US" sz="4500" dirty="0">
                    <a:latin typeface="F29"/>
                  </a:rPr>
                  <a:t> by a </a:t>
                </a:r>
                <a:r>
                  <a:rPr lang="en-US" sz="4500" b="1" dirty="0">
                    <a:latin typeface="F29"/>
                  </a:rPr>
                  <a:t>straight line</a:t>
                </a:r>
                <a:r>
                  <a:rPr lang="en-US" sz="4500" dirty="0">
                    <a:latin typeface="F29"/>
                  </a:rPr>
                  <a:t>. Moreover, if the groups are </a:t>
                </a:r>
                <a:r>
                  <a:rPr lang="en-US" sz="4500" b="1" dirty="0">
                    <a:latin typeface="F29"/>
                  </a:rPr>
                  <a:t>far away </a:t>
                </a:r>
                <a:r>
                  <a:rPr lang="en-US" sz="4500" dirty="0">
                    <a:latin typeface="F29"/>
                  </a:rPr>
                  <a:t>from each other, then it is </a:t>
                </a:r>
                <a:r>
                  <a:rPr lang="en-US" sz="4500" b="1" dirty="0">
                    <a:latin typeface="F29"/>
                  </a:rPr>
                  <a:t>easy to do</a:t>
                </a:r>
                <a:r>
                  <a:rPr lang="en-US" sz="4500" dirty="0">
                    <a:latin typeface="F29"/>
                  </a:rPr>
                  <a:t>, but what if these groups of points lie </a:t>
                </a:r>
                <a:r>
                  <a:rPr lang="en-US" sz="4500" b="1" dirty="0">
                    <a:latin typeface="F29"/>
                  </a:rPr>
                  <a:t>very close</a:t>
                </a:r>
                <a:r>
                  <a:rPr lang="en-US" sz="4500" dirty="0">
                    <a:latin typeface="F29"/>
                  </a:rPr>
                  <a:t> to each other?</a:t>
                </a:r>
              </a:p>
              <a:p>
                <a:endParaRPr lang="en-US" sz="45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77E2CF5-5680-442F-AD47-1464F926F8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98" y="1897611"/>
                <a:ext cx="17480902" cy="8556188"/>
              </a:xfrm>
              <a:prstGeom prst="rect">
                <a:avLst/>
              </a:prstGeom>
              <a:blipFill>
                <a:blip r:embed="rId11"/>
                <a:stretch>
                  <a:fillRect l="-1325" t="-1496" r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068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52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9F9CA1B-9246-42BA-A908-720ABB6DECFF}"/>
              </a:ext>
            </a:extLst>
          </p:cNvPr>
          <p:cNvSpPr/>
          <p:nvPr/>
        </p:nvSpPr>
        <p:spPr>
          <a:xfrm>
            <a:off x="1066800" y="569189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E0F907FD-69E1-4137-865B-7DD46898FBF4}"/>
              </a:ext>
            </a:extLst>
          </p:cNvPr>
          <p:cNvSpPr txBox="1"/>
          <p:nvPr/>
        </p:nvSpPr>
        <p:spPr>
          <a:xfrm>
            <a:off x="1391843" y="258449"/>
            <a:ext cx="12532695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5.   Support Vector Machine (cont.)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6D95CB-99A6-42C9-81EA-2ACC105CEFF9}"/>
              </a:ext>
            </a:extLst>
          </p:cNvPr>
          <p:cNvSpPr txBox="1"/>
          <p:nvPr/>
        </p:nvSpPr>
        <p:spPr>
          <a:xfrm>
            <a:off x="1545742" y="7027045"/>
            <a:ext cx="69886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Groups of points are far away from each other – easy to separate with a linear function.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47D6AD-8D78-487F-8E98-8DA1C1B176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019" y="2082316"/>
            <a:ext cx="6805088" cy="48054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E3A11E-2231-4094-A2D1-EE9C16C07991}"/>
              </a:ext>
            </a:extLst>
          </p:cNvPr>
          <p:cNvSpPr txBox="1"/>
          <p:nvPr/>
        </p:nvSpPr>
        <p:spPr>
          <a:xfrm>
            <a:off x="10052172" y="7080144"/>
            <a:ext cx="6324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Groups of points are close together – harder to separate with a linear function.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C19A7A-5A67-4E57-A690-3C6581B09C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43" y="2105061"/>
            <a:ext cx="6988658" cy="488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38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840200" y="9282203"/>
            <a:ext cx="13175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53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9F9CA1B-9246-42BA-A908-720ABB6DECFF}"/>
              </a:ext>
            </a:extLst>
          </p:cNvPr>
          <p:cNvSpPr/>
          <p:nvPr/>
        </p:nvSpPr>
        <p:spPr>
          <a:xfrm>
            <a:off x="1066800" y="569189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E0F907FD-69E1-4137-865B-7DD46898FBF4}"/>
              </a:ext>
            </a:extLst>
          </p:cNvPr>
          <p:cNvSpPr txBox="1"/>
          <p:nvPr/>
        </p:nvSpPr>
        <p:spPr>
          <a:xfrm>
            <a:off x="1314435" y="323960"/>
            <a:ext cx="12532695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5.   Support Vector Machine (cont.)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E3A11E-2231-4094-A2D1-EE9C16C07991}"/>
              </a:ext>
            </a:extLst>
          </p:cNvPr>
          <p:cNvSpPr txBox="1"/>
          <p:nvPr/>
        </p:nvSpPr>
        <p:spPr>
          <a:xfrm>
            <a:off x="1196500" y="7835526"/>
            <a:ext cx="151600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/>
              <a:t>Support Vectors </a:t>
            </a:r>
            <a:r>
              <a:rPr lang="en-US" sz="4500" dirty="0"/>
              <a:t>are data points that lie the closest to the separating line. Hence, the </a:t>
            </a:r>
            <a:r>
              <a:rPr lang="en-US" sz="4500" b="1" dirty="0"/>
              <a:t>name</a:t>
            </a:r>
            <a:r>
              <a:rPr lang="en-US" sz="4500" dirty="0"/>
              <a:t> of the technique.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9511F0-F1F6-4B5E-B28E-7D5047DA0C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437893"/>
            <a:ext cx="8001000" cy="627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6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16400" y="9309708"/>
            <a:ext cx="1143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54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9F9CA1B-9246-42BA-A908-720ABB6DECFF}"/>
              </a:ext>
            </a:extLst>
          </p:cNvPr>
          <p:cNvSpPr/>
          <p:nvPr/>
        </p:nvSpPr>
        <p:spPr>
          <a:xfrm>
            <a:off x="1066800" y="569189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E0F907FD-69E1-4137-865B-7DD46898FBF4}"/>
              </a:ext>
            </a:extLst>
          </p:cNvPr>
          <p:cNvSpPr txBox="1"/>
          <p:nvPr/>
        </p:nvSpPr>
        <p:spPr>
          <a:xfrm>
            <a:off x="1312200" y="335572"/>
            <a:ext cx="12532695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5.   Support Vector Machine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E3A11E-2231-4094-A2D1-EE9C16C07991}"/>
                  </a:ext>
                </a:extLst>
              </p:cNvPr>
              <p:cNvSpPr txBox="1"/>
              <p:nvPr/>
            </p:nvSpPr>
            <p:spPr>
              <a:xfrm>
                <a:off x="368094" y="1780707"/>
                <a:ext cx="16867740" cy="9276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For some data sets, classes cannot be separated by a </a:t>
                </a:r>
                <a:r>
                  <a:rPr lang="en-US" sz="4500" b="1" dirty="0"/>
                  <a:t>linear hyperplane</a:t>
                </a:r>
                <a:r>
                  <a:rPr lang="en-US" sz="4500" dirty="0"/>
                  <a:t> of the form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45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4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45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45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45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4500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45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45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4500" dirty="0"/>
                  <a:t> and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500" dirty="0"/>
                  <a:t>are some coefficients. 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In those situations, a </a:t>
                </a:r>
                <a:r>
                  <a:rPr lang="en-US" sz="4500" b="1" dirty="0"/>
                  <a:t>kernel trick technique </a:t>
                </a:r>
                <a:r>
                  <a:rPr lang="en-US" sz="4500" dirty="0"/>
                  <a:t>is utilized. A </a:t>
                </a:r>
                <a:r>
                  <a:rPr lang="en-US" sz="4500" b="1" dirty="0"/>
                  <a:t>kernel-based separating hyperplane</a:t>
                </a:r>
                <a:r>
                  <a:rPr lang="en-US" sz="4500" dirty="0"/>
                  <a:t> may be chosen from the following three: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685800" indent="-107950">
                  <a:buFont typeface="Wingdings" panose="05000000000000000000" pitchFamily="2" charset="2"/>
                  <a:buChar char="§"/>
                </a:pPr>
                <a:r>
                  <a:rPr lang="en-US" sz="4500" dirty="0"/>
                  <a:t> </a:t>
                </a:r>
                <a:r>
                  <a:rPr lang="en-US" sz="4500" b="1" dirty="0"/>
                  <a:t>Polynomial:</a:t>
                </a:r>
                <a:r>
                  <a:rPr lang="en-US" sz="45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45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4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5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4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45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bSup>
                      </m:e>
                    </m:nary>
                    <m:r>
                      <a:rPr lang="en-US" sz="4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5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4500" dirty="0"/>
                  <a:t> where </a:t>
                </a:r>
                <a14:m>
                  <m:oMath xmlns:m="http://schemas.openxmlformats.org/officeDocument/2006/math"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&gt;1,</m:t>
                    </m:r>
                  </m:oMath>
                </a14:m>
                <a:endParaRPr lang="en-US" sz="4500" b="0" dirty="0"/>
              </a:p>
              <a:p>
                <a:pPr marL="685800" indent="-107950">
                  <a:buFont typeface="Wingdings" panose="05000000000000000000" pitchFamily="2" charset="2"/>
                  <a:buChar char="§"/>
                </a:pPr>
                <a:r>
                  <a:rPr lang="en-US" sz="4500" dirty="0"/>
                  <a:t> </a:t>
                </a:r>
                <a:r>
                  <a:rPr lang="en-US" sz="4500" b="1" dirty="0"/>
                  <a:t>Radial Basis Function (RBF) (or Gaussian):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500" b="0" i="0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ctrlPr>
                              <a:rPr lang="en-US" sz="45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4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5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45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4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5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45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45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4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45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4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d>
                    <m:r>
                      <a:rPr lang="en-US" sz="4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5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4500" dirty="0"/>
                  <a:t>,  </a:t>
                </a:r>
              </a:p>
              <a:p>
                <a:pPr marL="577850"/>
                <a:r>
                  <a:rPr lang="en-US" sz="4500" dirty="0"/>
                  <a:t>or</a:t>
                </a:r>
              </a:p>
              <a:p>
                <a:pPr marL="685800" indent="-107950">
                  <a:buFont typeface="Wingdings" panose="05000000000000000000" pitchFamily="2" charset="2"/>
                  <a:buChar char="§"/>
                </a:pPr>
                <a:r>
                  <a:rPr lang="en-US" sz="4500" dirty="0"/>
                  <a:t> </a:t>
                </a:r>
                <a:r>
                  <a:rPr lang="en-US" sz="4500" b="1" dirty="0"/>
                  <a:t>Hyperbolic Tangent (or Sigmoid):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500" dirty="0" smtClean="0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lang="en-US" sz="4500" b="0" i="0" dirty="0" smtClean="0">
                        <a:latin typeface="Cambria Math" panose="02040503050406030204" pitchFamily="18" charset="0"/>
                      </a:rPr>
                      <m:t>anh</m:t>
                    </m:r>
                    <m:d>
                      <m:d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sz="45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4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5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45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4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5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45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45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4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45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45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d>
                    <m:r>
                      <a:rPr lang="en-US" sz="4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5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4500" dirty="0"/>
              </a:p>
              <a:p>
                <a:pPr marL="685800" indent="-107950">
                  <a:buFont typeface="Wingdings" panose="05000000000000000000" pitchFamily="2" charset="2"/>
                  <a:buChar char="§"/>
                </a:pPr>
                <a:r>
                  <a:rPr lang="en-US" sz="4500" dirty="0"/>
                  <a:t> tanh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45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45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5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sz="45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5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5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4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sz="45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5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45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5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5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4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den>
                    </m:f>
                    <m:r>
                      <a:rPr lang="en-US" sz="4500" i="1">
                        <a:latin typeface="Cambria Math" panose="02040503050406030204" pitchFamily="18" charset="0"/>
                      </a:rPr>
                      <m:t>, −∞&lt;</m:t>
                    </m:r>
                    <m:r>
                      <a:rPr lang="en-US" sz="45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500" i="1">
                        <a:latin typeface="Cambria Math" panose="02040503050406030204" pitchFamily="18" charset="0"/>
                      </a:rPr>
                      <m:t>&lt;∞.</m:t>
                    </m:r>
                  </m:oMath>
                </a14:m>
                <a:endParaRPr lang="en-US" sz="45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45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E3A11E-2231-4094-A2D1-EE9C16C07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094" y="1780707"/>
                <a:ext cx="16867740" cy="9276770"/>
              </a:xfrm>
              <a:prstGeom prst="rect">
                <a:avLst/>
              </a:prstGeom>
              <a:blipFill>
                <a:blip r:embed="rId11"/>
                <a:stretch>
                  <a:fillRect l="-1373" t="-1380" r="-15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834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840200" y="9309708"/>
            <a:ext cx="1219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55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9F9CA1B-9246-42BA-A908-720ABB6DECFF}"/>
              </a:ext>
            </a:extLst>
          </p:cNvPr>
          <p:cNvSpPr/>
          <p:nvPr/>
        </p:nvSpPr>
        <p:spPr>
          <a:xfrm>
            <a:off x="1066800" y="569189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E0F907FD-69E1-4137-865B-7DD46898FBF4}"/>
              </a:ext>
            </a:extLst>
          </p:cNvPr>
          <p:cNvSpPr txBox="1"/>
          <p:nvPr/>
        </p:nvSpPr>
        <p:spPr>
          <a:xfrm>
            <a:off x="1319977" y="338021"/>
            <a:ext cx="12532695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5.   Support Vector Machine (cont.)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73C80D-9DD9-4062-9B2D-468E32CA6BE7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027" y="1588550"/>
            <a:ext cx="9574372" cy="858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7068800" y="9309708"/>
            <a:ext cx="990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56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9F9CA1B-9246-42BA-A908-720ABB6DECFF}"/>
              </a:ext>
            </a:extLst>
          </p:cNvPr>
          <p:cNvSpPr/>
          <p:nvPr/>
        </p:nvSpPr>
        <p:spPr>
          <a:xfrm>
            <a:off x="1066800" y="569189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E0F907FD-69E1-4137-865B-7DD46898FBF4}"/>
              </a:ext>
            </a:extLst>
          </p:cNvPr>
          <p:cNvSpPr txBox="1"/>
          <p:nvPr/>
        </p:nvSpPr>
        <p:spPr>
          <a:xfrm>
            <a:off x="1308893" y="320059"/>
            <a:ext cx="12532695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5.   Support Vector Machine (cont.)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1B1618-BACA-4A61-8E4C-0ED1672F655D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742" y="1554996"/>
            <a:ext cx="10476720" cy="83807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5BA094-C672-47DF-A841-B1B1D6C7DFFB}"/>
              </a:ext>
            </a:extLst>
          </p:cNvPr>
          <p:cNvSpPr txBox="1"/>
          <p:nvPr/>
        </p:nvSpPr>
        <p:spPr>
          <a:xfrm>
            <a:off x="12649200" y="2781300"/>
            <a:ext cx="441960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/>
              <a:t>Note. </a:t>
            </a:r>
            <a:r>
              <a:rPr lang="en-US" sz="4500" dirty="0"/>
              <a:t>Some points will be misclassified as they fall in the wrong group.</a:t>
            </a:r>
          </a:p>
        </p:txBody>
      </p:sp>
    </p:spTree>
    <p:extLst>
      <p:ext uri="{BB962C8B-B14F-4D97-AF65-F5344CB8AC3E}">
        <p14:creationId xmlns:p14="http://schemas.microsoft.com/office/powerpoint/2010/main" val="259776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7018753" y="9309708"/>
            <a:ext cx="10406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57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9F9CA1B-9246-42BA-A908-720ABB6DECFF}"/>
              </a:ext>
            </a:extLst>
          </p:cNvPr>
          <p:cNvSpPr/>
          <p:nvPr/>
        </p:nvSpPr>
        <p:spPr>
          <a:xfrm>
            <a:off x="1066800" y="569189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E0F907FD-69E1-4137-865B-7DD46898FBF4}"/>
              </a:ext>
            </a:extLst>
          </p:cNvPr>
          <p:cNvSpPr txBox="1"/>
          <p:nvPr/>
        </p:nvSpPr>
        <p:spPr>
          <a:xfrm>
            <a:off x="1371600" y="311490"/>
            <a:ext cx="13331205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5.   Support Vector Machine – Coding Examples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5396DB-9B49-4954-8139-8E0FD6E92169}"/>
              </a:ext>
            </a:extLst>
          </p:cNvPr>
          <p:cNvSpPr txBox="1"/>
          <p:nvPr/>
        </p:nvSpPr>
        <p:spPr>
          <a:xfrm>
            <a:off x="1269246" y="2924687"/>
            <a:ext cx="15749507" cy="3101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500" dirty="0"/>
              <a:t>Support Vector Machine Regression – Housing Data </a:t>
            </a:r>
          </a:p>
          <a:p>
            <a:pPr marL="349250" indent="-349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500" dirty="0"/>
              <a:t>Support Vector Machine Binary Classification – Pneumonia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500" dirty="0"/>
              <a:t> Support Vector Machine Multinomial Classification – Movie Data</a:t>
            </a:r>
          </a:p>
        </p:txBody>
      </p:sp>
      <p:pic>
        <p:nvPicPr>
          <p:cNvPr id="12" name="Picture 2" descr="https://media.vlpt.us/images/yeon2zzang/post/ad2beec7-61fd-4de7-9dda-77d8ea88f48e/R%20icon.png?w=768">
            <a:extLst>
              <a:ext uri="{FF2B5EF4-FFF2-40B4-BE49-F238E27FC236}">
                <a16:creationId xmlns:a16="http://schemas.microsoft.com/office/drawing/2014/main" id="{CBF30974-A5C3-478C-A29C-9A018A221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5727743"/>
            <a:ext cx="5586272" cy="324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8298E0-535A-4E4D-A8A3-2C59D8333BC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180770" y="6015813"/>
            <a:ext cx="2837983" cy="283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2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840200" y="9309708"/>
            <a:ext cx="1219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58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2233921B-6AD5-4323-9AC0-9A4308356CF3}"/>
              </a:ext>
            </a:extLst>
          </p:cNvPr>
          <p:cNvSpPr/>
          <p:nvPr/>
        </p:nvSpPr>
        <p:spPr>
          <a:xfrm>
            <a:off x="990600" y="460089"/>
            <a:ext cx="1371600" cy="1180681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B2F88AB6-F34F-46A3-B596-1A76AB68F321}"/>
                  </a:ext>
                </a:extLst>
              </p:cNvPr>
              <p:cNvSpPr txBox="1"/>
              <p:nvPr/>
            </p:nvSpPr>
            <p:spPr>
              <a:xfrm>
                <a:off x="1335705" y="460089"/>
                <a:ext cx="12532695" cy="109568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8999"/>
                  </a:lnSpc>
                  <a:spcBef>
                    <a:spcPct val="0"/>
                  </a:spcBef>
                </a:pPr>
                <a:r>
                  <a:rPr lang="en-US" sz="7499" dirty="0">
                    <a:latin typeface="Raleway Heavy"/>
                  </a:rPr>
                  <a:t>6. </a:t>
                </a:r>
                <a14:m>
                  <m:oMath xmlns:m="http://schemas.openxmlformats.org/officeDocument/2006/math">
                    <m:r>
                      <a:rPr lang="en-US" sz="7499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7499" dirty="0">
                    <a:latin typeface="Raleway Heavy"/>
                  </a:rPr>
                  <a:t>-Nearest Neighbor</a:t>
                </a:r>
              </a:p>
            </p:txBody>
          </p:sp>
        </mc:Choice>
        <mc:Fallback xmlns="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B2F88AB6-F34F-46A3-B596-1A76AB68F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705" y="460089"/>
                <a:ext cx="12532695" cy="1095685"/>
              </a:xfrm>
              <a:prstGeom prst="rect">
                <a:avLst/>
              </a:prstGeom>
              <a:blipFill>
                <a:blip r:embed="rId11"/>
                <a:stretch>
                  <a:fillRect l="-4572" t="-30556" b="-5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F4A64C4-D30C-4331-9016-53BDCFDF5CF9}"/>
                  </a:ext>
                </a:extLst>
              </p:cNvPr>
              <p:cNvSpPr/>
              <p:nvPr/>
            </p:nvSpPr>
            <p:spPr>
              <a:xfrm>
                <a:off x="533400" y="2247900"/>
                <a:ext cx="16464376" cy="69324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“A man is known for the company he keeps.” -  a proverb.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In the </a:t>
                </a:r>
                <a14:m>
                  <m:oMath xmlns:m="http://schemas.openxmlformats.org/officeDocument/2006/math">
                    <m:r>
                      <a:rPr lang="en-US" sz="4500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4500" b="1" dirty="0"/>
                  <a:t> Nearest-Neighbor </a:t>
                </a:r>
                <a:r>
                  <a:rPr lang="en-US" sz="4500" dirty="0"/>
                  <a:t>(</a:t>
                </a:r>
                <a:r>
                  <a:rPr lang="en-US" sz="4500" b="1" dirty="0" err="1"/>
                  <a:t>kNN</a:t>
                </a:r>
                <a:r>
                  <a:rPr lang="en-US" sz="4500" dirty="0"/>
                  <a:t>) </a:t>
                </a:r>
                <a:r>
                  <a:rPr lang="en-US" sz="4500" b="1" dirty="0"/>
                  <a:t>algorithm</a:t>
                </a:r>
                <a:r>
                  <a:rPr lang="en-US" sz="4500" dirty="0"/>
                  <a:t>, the space is divided into classes with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4500" dirty="0"/>
                  <a:t> </a:t>
                </a:r>
                <a:r>
                  <a:rPr lang="en-US" sz="4500" b="1" dirty="0"/>
                  <a:t>nearest neighbors </a:t>
                </a:r>
                <a:r>
                  <a:rPr lang="en-US" sz="4500" dirty="0"/>
                  <a:t>in each </a:t>
                </a:r>
                <a:r>
                  <a:rPr lang="en-US" sz="4500" b="1" dirty="0"/>
                  <a:t>class</a:t>
                </a:r>
                <a:r>
                  <a:rPr lang="en-US" sz="4500" dirty="0"/>
                  <a:t>.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The</a:t>
                </a:r>
                <a:r>
                  <a:rPr lang="en-US" sz="4500" b="1" dirty="0"/>
                  <a:t> Euclidean distance </a:t>
                </a:r>
                <a:r>
                  <a:rPr lang="en-US" sz="4500" dirty="0"/>
                  <a:t>is used to measure the distance between neighbors. 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The </a:t>
                </a:r>
                <a:r>
                  <a:rPr lang="en-US" sz="4500" b="1" dirty="0"/>
                  <a:t>Euclidean distance </a:t>
                </a:r>
                <a:r>
                  <a:rPr lang="en-US" sz="4500" dirty="0"/>
                  <a:t>between two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4500" dirty="0"/>
                  <a:t>-dimensional vectors </a:t>
                </a:r>
              </a:p>
              <a:p>
                <a:r>
                  <a:rPr lang="en-US" sz="4500" b="1" dirty="0"/>
                  <a:t>      </a:t>
                </a:r>
                <a14:m>
                  <m:oMath xmlns:m="http://schemas.openxmlformats.org/officeDocument/2006/math">
                    <m:r>
                      <a:rPr lang="en-US" sz="4500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500" dirty="0"/>
                  <a:t> and </a:t>
                </a:r>
                <a:r>
                  <a:rPr lang="en-US" sz="4500" b="1" dirty="0"/>
                  <a:t>y</a:t>
                </a:r>
                <a14:m>
                  <m:oMath xmlns:m="http://schemas.openxmlformats.org/officeDocument/2006/math">
                    <m:r>
                      <a:rPr lang="en-US" sz="45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4500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45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500" dirty="0"/>
                  <a:t> in our regular </a:t>
                </a:r>
                <a:r>
                  <a:rPr lang="en-US" sz="4500" b="1" dirty="0"/>
                  <a:t>Euclidean</a:t>
                </a:r>
              </a:p>
              <a:p>
                <a:r>
                  <a:rPr lang="en-US" sz="4500" b="1" dirty="0"/>
                  <a:t>      geometry</a:t>
                </a:r>
                <a:r>
                  <a:rPr lang="en-US" sz="4500" dirty="0"/>
                  <a:t> is defined as</a:t>
                </a:r>
              </a:p>
              <a:p>
                <a:pPr algn="ctr"/>
                <a:r>
                  <a:rPr lang="en-US" sz="4500" dirty="0"/>
                  <a:t> </a:t>
                </a:r>
                <a14:m>
                  <m:oMath xmlns:m="http://schemas.openxmlformats.org/officeDocument/2006/math"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𝑑𝑖𝑠𝑡𝑎𝑛𝑐𝑒</m:t>
                    </m:r>
                    <m:d>
                      <m:d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5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4500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4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4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45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5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4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p>
                          <m:sSupPr>
                            <m:ctrlP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4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45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45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4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5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45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sz="45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45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F4A64C4-D30C-4331-9016-53BDCFDF5C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247900"/>
                <a:ext cx="16464376" cy="6932475"/>
              </a:xfrm>
              <a:prstGeom prst="rect">
                <a:avLst/>
              </a:prstGeom>
              <a:blipFill>
                <a:blip r:embed="rId12"/>
                <a:stretch>
                  <a:fillRect l="-1407" t="-1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504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7068800" y="9309708"/>
            <a:ext cx="990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59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2233921B-6AD5-4323-9AC0-9A4308356CF3}"/>
              </a:ext>
            </a:extLst>
          </p:cNvPr>
          <p:cNvSpPr/>
          <p:nvPr/>
        </p:nvSpPr>
        <p:spPr>
          <a:xfrm>
            <a:off x="1143000" y="545085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B2F88AB6-F34F-46A3-B596-1A76AB68F321}"/>
                  </a:ext>
                </a:extLst>
              </p:cNvPr>
              <p:cNvSpPr txBox="1"/>
              <p:nvPr/>
            </p:nvSpPr>
            <p:spPr>
              <a:xfrm>
                <a:off x="1482565" y="319030"/>
                <a:ext cx="12532695" cy="100367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8999"/>
                  </a:lnSpc>
                  <a:spcBef>
                    <a:spcPct val="0"/>
                  </a:spcBef>
                </a:pPr>
                <a:r>
                  <a:rPr lang="en-US" sz="4500" dirty="0">
                    <a:latin typeface="Raleway Heavy"/>
                  </a:rPr>
                  <a:t>6. 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4500" dirty="0">
                    <a:latin typeface="Raleway Heavy"/>
                  </a:rPr>
                  <a:t>-Nearest Neighbor (cont.)</a:t>
                </a:r>
              </a:p>
            </p:txBody>
          </p:sp>
        </mc:Choice>
        <mc:Fallback xmlns="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B2F88AB6-F34F-46A3-B596-1A76AB68F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565" y="319030"/>
                <a:ext cx="12532695" cy="1003673"/>
              </a:xfrm>
              <a:prstGeom prst="rect">
                <a:avLst/>
              </a:prstGeom>
              <a:blipFill>
                <a:blip r:embed="rId11"/>
                <a:stretch>
                  <a:fillRect l="-2772" b="-33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542103D-6BB1-4DB2-BA64-4E347A79E6EF}"/>
              </a:ext>
            </a:extLst>
          </p:cNvPr>
          <p:cNvSpPr/>
          <p:nvPr/>
        </p:nvSpPr>
        <p:spPr>
          <a:xfrm>
            <a:off x="1097582" y="2094777"/>
            <a:ext cx="16276017" cy="6632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500" b="1" dirty="0">
                <a:latin typeface="F33"/>
              </a:rPr>
              <a:t>Historical Note.</a:t>
            </a:r>
          </a:p>
          <a:p>
            <a:endParaRPr lang="en-US" sz="1000" b="1" dirty="0">
              <a:latin typeface="F33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b="1" dirty="0">
                <a:latin typeface="F29"/>
              </a:rPr>
              <a:t>The </a:t>
            </a:r>
            <a:r>
              <a:rPr lang="en-US" sz="4500" b="1" dirty="0" err="1">
                <a:latin typeface="F29"/>
              </a:rPr>
              <a:t>kNN</a:t>
            </a:r>
            <a:r>
              <a:rPr lang="en-US" sz="4500" b="1" dirty="0">
                <a:latin typeface="F29"/>
              </a:rPr>
              <a:t> algorithm </a:t>
            </a:r>
            <a:r>
              <a:rPr lang="en-US" sz="4500" dirty="0">
                <a:latin typeface="F29"/>
              </a:rPr>
              <a:t>was first described in “Discriminatory Analysis. Nonparametric Discrimination: Consistency Properties”, by Evelyn Fix and Joseph Hodges, </a:t>
            </a:r>
            <a:r>
              <a:rPr lang="en-US" sz="4500" dirty="0"/>
              <a:t>Technical Report 4, USAF School of Aviation Medicine, Randolph Field, TX, 1951.</a:t>
            </a:r>
          </a:p>
          <a:p>
            <a:endParaRPr lang="en-US" sz="10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Later Thomas Cover and Peter Hart gave the </a:t>
            </a:r>
            <a:r>
              <a:rPr lang="en-US" sz="4500" b="1" dirty="0"/>
              <a:t>statistical foundation </a:t>
            </a:r>
            <a:r>
              <a:rPr lang="en-US" sz="4500" dirty="0"/>
              <a:t>for this method in “Nearest neighbor pattern classification”. IEEE Transactions on Information Theory, vol. IT-13, no. 1, pp. 21–27, 1967.</a:t>
            </a:r>
          </a:p>
        </p:txBody>
      </p:sp>
    </p:spTree>
    <p:extLst>
      <p:ext uri="{BB962C8B-B14F-4D97-AF65-F5344CB8AC3E}">
        <p14:creationId xmlns:p14="http://schemas.microsoft.com/office/powerpoint/2010/main" val="321571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7235834" y="9309708"/>
            <a:ext cx="8235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6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C4552FD6-6C3A-4895-AA72-AA97442B83FA}"/>
              </a:ext>
            </a:extLst>
          </p:cNvPr>
          <p:cNvSpPr/>
          <p:nvPr/>
        </p:nvSpPr>
        <p:spPr>
          <a:xfrm>
            <a:off x="457200" y="800100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8251AA60-6981-493C-830A-88A6C66F796E}"/>
              </a:ext>
            </a:extLst>
          </p:cNvPr>
          <p:cNvSpPr txBox="1"/>
          <p:nvPr/>
        </p:nvSpPr>
        <p:spPr>
          <a:xfrm>
            <a:off x="762000" y="571500"/>
            <a:ext cx="10590775" cy="1003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1. Decision Tree (cont.)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7D3D5A-6A59-4F3E-97CD-8DC620B92C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1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64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7068800" y="9309708"/>
            <a:ext cx="990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60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2233921B-6AD5-4323-9AC0-9A4308356CF3}"/>
              </a:ext>
            </a:extLst>
          </p:cNvPr>
          <p:cNvSpPr/>
          <p:nvPr/>
        </p:nvSpPr>
        <p:spPr>
          <a:xfrm>
            <a:off x="1143000" y="545085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B2F88AB6-F34F-46A3-B596-1A76AB68F321}"/>
                  </a:ext>
                </a:extLst>
              </p:cNvPr>
              <p:cNvSpPr txBox="1"/>
              <p:nvPr/>
            </p:nvSpPr>
            <p:spPr>
              <a:xfrm>
                <a:off x="1444849" y="349423"/>
                <a:ext cx="12532695" cy="100367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8999"/>
                  </a:lnSpc>
                  <a:spcBef>
                    <a:spcPct val="0"/>
                  </a:spcBef>
                </a:pPr>
                <a:r>
                  <a:rPr lang="en-US" sz="4500" dirty="0">
                    <a:latin typeface="Raleway Heavy"/>
                  </a:rPr>
                  <a:t>6. 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4500" dirty="0">
                    <a:latin typeface="Raleway Heavy"/>
                  </a:rPr>
                  <a:t>-Nearest Neighbor (cont.)</a:t>
                </a:r>
              </a:p>
            </p:txBody>
          </p:sp>
        </mc:Choice>
        <mc:Fallback xmlns="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B2F88AB6-F34F-46A3-B596-1A76AB68F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849" y="349423"/>
                <a:ext cx="12532695" cy="1003673"/>
              </a:xfrm>
              <a:prstGeom prst="rect">
                <a:avLst/>
              </a:prstGeom>
              <a:blipFill>
                <a:blip r:embed="rId11"/>
                <a:stretch>
                  <a:fillRect l="-2772" b="-33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542103D-6BB1-4DB2-BA64-4E347A79E6EF}"/>
              </a:ext>
            </a:extLst>
          </p:cNvPr>
          <p:cNvSpPr/>
          <p:nvPr/>
        </p:nvSpPr>
        <p:spPr>
          <a:xfrm>
            <a:off x="1443464" y="3084125"/>
            <a:ext cx="16504617" cy="4170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For </a:t>
            </a:r>
            <a:r>
              <a:rPr lang="en-US" sz="4500" b="1" dirty="0"/>
              <a:t>regression</a:t>
            </a:r>
            <a:r>
              <a:rPr lang="en-US" sz="4500" dirty="0"/>
              <a:t>, the </a:t>
            </a:r>
            <a:r>
              <a:rPr lang="en-US" sz="4500" b="1" dirty="0"/>
              <a:t>mean value </a:t>
            </a:r>
            <a:r>
              <a:rPr lang="en-US" sz="4500" dirty="0"/>
              <a:t>of the class is used for prediction.</a:t>
            </a:r>
          </a:p>
          <a:p>
            <a:endParaRPr lang="en-US" sz="1000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In </a:t>
            </a:r>
            <a:r>
              <a:rPr lang="en-US" sz="4500" b="1" dirty="0"/>
              <a:t>classification</a:t>
            </a:r>
            <a:r>
              <a:rPr lang="en-US" sz="4500" dirty="0"/>
              <a:t>, the class with the </a:t>
            </a:r>
            <a:r>
              <a:rPr lang="en-US" sz="4500" b="1" dirty="0"/>
              <a:t>majority</a:t>
            </a:r>
            <a:r>
              <a:rPr lang="en-US" sz="4500" dirty="0"/>
              <a:t> of observations is assigned as the predicted class.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1000" dirty="0"/>
          </a:p>
          <a:p>
            <a:endParaRPr lang="en-US" sz="10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For classification, it is wise to consider an </a:t>
            </a:r>
            <a:r>
              <a:rPr lang="en-US" sz="4500" b="1" dirty="0"/>
              <a:t>odd number of neighbors </a:t>
            </a:r>
            <a:r>
              <a:rPr lang="en-US" sz="4500" dirty="0"/>
              <a:t>to avoid </a:t>
            </a:r>
            <a:r>
              <a:rPr lang="en-US" sz="4500" b="1" dirty="0"/>
              <a:t>ties</a:t>
            </a:r>
            <a:r>
              <a:rPr lang="en-US" sz="4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134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61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2233921B-6AD5-4323-9AC0-9A4308356CF3}"/>
              </a:ext>
            </a:extLst>
          </p:cNvPr>
          <p:cNvSpPr/>
          <p:nvPr/>
        </p:nvSpPr>
        <p:spPr>
          <a:xfrm>
            <a:off x="1143000" y="545085"/>
            <a:ext cx="1029954" cy="1003673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B2F88AB6-F34F-46A3-B596-1A76AB68F321}"/>
                  </a:ext>
                </a:extLst>
              </p:cNvPr>
              <p:cNvSpPr txBox="1"/>
              <p:nvPr/>
            </p:nvSpPr>
            <p:spPr>
              <a:xfrm>
                <a:off x="1503852" y="352501"/>
                <a:ext cx="12532695" cy="100367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8999"/>
                  </a:lnSpc>
                  <a:spcBef>
                    <a:spcPct val="0"/>
                  </a:spcBef>
                </a:pPr>
                <a:r>
                  <a:rPr lang="en-US" sz="4500" dirty="0">
                    <a:latin typeface="Raleway Heavy"/>
                  </a:rPr>
                  <a:t>6. </a:t>
                </a:r>
                <a14:m>
                  <m:oMath xmlns:m="http://schemas.openxmlformats.org/officeDocument/2006/math">
                    <m:r>
                      <a:rPr lang="en-US" sz="4500" b="0" i="0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4500" dirty="0">
                    <a:latin typeface="Raleway Heavy"/>
                  </a:rPr>
                  <a:t>-Nearest Neighbor - Example</a:t>
                </a:r>
              </a:p>
            </p:txBody>
          </p:sp>
        </mc:Choice>
        <mc:Fallback xmlns="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B2F88AB6-F34F-46A3-B596-1A76AB68F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852" y="352501"/>
                <a:ext cx="12532695" cy="1003673"/>
              </a:xfrm>
              <a:prstGeom prst="rect">
                <a:avLst/>
              </a:prstGeom>
              <a:blipFill>
                <a:blip r:embed="rId11"/>
                <a:stretch>
                  <a:fillRect l="-2772" b="-34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57407078-EAE7-45BB-8CD2-CBEEC0112DD3}"/>
              </a:ext>
            </a:extLst>
          </p:cNvPr>
          <p:cNvSpPr/>
          <p:nvPr/>
        </p:nvSpPr>
        <p:spPr>
          <a:xfrm>
            <a:off x="5979500" y="1601457"/>
            <a:ext cx="4495800" cy="31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23B30AA-D823-44F5-BC73-25FE36D15FE9}"/>
              </a:ext>
            </a:extLst>
          </p:cNvPr>
          <p:cNvSpPr/>
          <p:nvPr/>
        </p:nvSpPr>
        <p:spPr>
          <a:xfrm>
            <a:off x="6779600" y="2122567"/>
            <a:ext cx="152400" cy="152400"/>
          </a:xfrm>
          <a:prstGeom prst="ellipse">
            <a:avLst/>
          </a:prstGeom>
          <a:solidFill>
            <a:srgbClr val="E61C71"/>
          </a:solidFill>
          <a:ln>
            <a:solidFill>
              <a:srgbClr val="E61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5876E8-ADAF-4E60-9901-095B90C81521}"/>
              </a:ext>
            </a:extLst>
          </p:cNvPr>
          <p:cNvSpPr/>
          <p:nvPr/>
        </p:nvSpPr>
        <p:spPr>
          <a:xfrm>
            <a:off x="6627200" y="2884567"/>
            <a:ext cx="152400" cy="152400"/>
          </a:xfrm>
          <a:prstGeom prst="ellipse">
            <a:avLst/>
          </a:prstGeom>
          <a:solidFill>
            <a:srgbClr val="E61C71"/>
          </a:solidFill>
          <a:ln>
            <a:solidFill>
              <a:srgbClr val="E61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9C87F09-CD85-40E8-95B0-2200E9FD4D16}"/>
              </a:ext>
            </a:extLst>
          </p:cNvPr>
          <p:cNvSpPr/>
          <p:nvPr/>
        </p:nvSpPr>
        <p:spPr>
          <a:xfrm>
            <a:off x="7351100" y="2274967"/>
            <a:ext cx="152400" cy="152400"/>
          </a:xfrm>
          <a:prstGeom prst="ellipse">
            <a:avLst/>
          </a:prstGeom>
          <a:solidFill>
            <a:srgbClr val="E61C71"/>
          </a:solidFill>
          <a:ln>
            <a:solidFill>
              <a:srgbClr val="E61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C140380-96B1-42A6-9231-DF0F453AC3AC}"/>
              </a:ext>
            </a:extLst>
          </p:cNvPr>
          <p:cNvSpPr/>
          <p:nvPr/>
        </p:nvSpPr>
        <p:spPr>
          <a:xfrm>
            <a:off x="7770200" y="2884567"/>
            <a:ext cx="149352" cy="141732"/>
          </a:xfrm>
          <a:prstGeom prst="ellipse">
            <a:avLst/>
          </a:prstGeom>
          <a:solidFill>
            <a:srgbClr val="E61C71"/>
          </a:solidFill>
          <a:ln>
            <a:solidFill>
              <a:srgbClr val="E61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F56A7E1-29A3-4CAE-A17F-B3BA49FF3D26}"/>
              </a:ext>
            </a:extLst>
          </p:cNvPr>
          <p:cNvSpPr/>
          <p:nvPr/>
        </p:nvSpPr>
        <p:spPr>
          <a:xfrm>
            <a:off x="7351100" y="3494167"/>
            <a:ext cx="152400" cy="152400"/>
          </a:xfrm>
          <a:prstGeom prst="ellipse">
            <a:avLst/>
          </a:prstGeom>
          <a:solidFill>
            <a:srgbClr val="E61C71"/>
          </a:solidFill>
          <a:ln>
            <a:solidFill>
              <a:srgbClr val="E61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CD7543-0544-404D-A62F-8FBB62F2EBB1}"/>
              </a:ext>
            </a:extLst>
          </p:cNvPr>
          <p:cNvSpPr/>
          <p:nvPr/>
        </p:nvSpPr>
        <p:spPr>
          <a:xfrm>
            <a:off x="8456000" y="2427367"/>
            <a:ext cx="152400" cy="152400"/>
          </a:xfrm>
          <a:prstGeom prst="ellipse">
            <a:avLst/>
          </a:prstGeom>
          <a:solidFill>
            <a:srgbClr val="6085E5"/>
          </a:solidFill>
          <a:ln>
            <a:solidFill>
              <a:srgbClr val="5763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D715DAD-4930-483E-AF61-61B2DFA6C313}"/>
              </a:ext>
            </a:extLst>
          </p:cNvPr>
          <p:cNvSpPr/>
          <p:nvPr/>
        </p:nvSpPr>
        <p:spPr>
          <a:xfrm>
            <a:off x="7160600" y="3036967"/>
            <a:ext cx="152400" cy="152400"/>
          </a:xfrm>
          <a:prstGeom prst="ellipse">
            <a:avLst/>
          </a:prstGeom>
          <a:solidFill>
            <a:srgbClr val="6085E5"/>
          </a:solidFill>
          <a:ln>
            <a:solidFill>
              <a:srgbClr val="5763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E548511-1F5A-4ED2-8746-ED35378427FA}"/>
              </a:ext>
            </a:extLst>
          </p:cNvPr>
          <p:cNvSpPr/>
          <p:nvPr/>
        </p:nvSpPr>
        <p:spPr>
          <a:xfrm>
            <a:off x="8456000" y="3646567"/>
            <a:ext cx="152400" cy="152400"/>
          </a:xfrm>
          <a:prstGeom prst="ellipse">
            <a:avLst/>
          </a:prstGeom>
          <a:solidFill>
            <a:srgbClr val="6085E5"/>
          </a:solidFill>
          <a:ln>
            <a:solidFill>
              <a:srgbClr val="5763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869E091-DD32-4960-A752-95060292A58C}"/>
              </a:ext>
            </a:extLst>
          </p:cNvPr>
          <p:cNvSpPr/>
          <p:nvPr/>
        </p:nvSpPr>
        <p:spPr>
          <a:xfrm>
            <a:off x="9294200" y="3494167"/>
            <a:ext cx="152400" cy="152400"/>
          </a:xfrm>
          <a:prstGeom prst="ellipse">
            <a:avLst/>
          </a:prstGeom>
          <a:solidFill>
            <a:srgbClr val="6085E5"/>
          </a:solidFill>
          <a:ln>
            <a:solidFill>
              <a:srgbClr val="5763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9AEB396-0193-4690-B89D-43239D452353}"/>
              </a:ext>
            </a:extLst>
          </p:cNvPr>
          <p:cNvSpPr/>
          <p:nvPr/>
        </p:nvSpPr>
        <p:spPr>
          <a:xfrm>
            <a:off x="9294200" y="2274967"/>
            <a:ext cx="152400" cy="152400"/>
          </a:xfrm>
          <a:prstGeom prst="ellipse">
            <a:avLst/>
          </a:prstGeom>
          <a:solidFill>
            <a:srgbClr val="6085E5"/>
          </a:solidFill>
          <a:ln>
            <a:solidFill>
              <a:srgbClr val="5763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7A605C3-691F-4ED2-B27C-3F9D6DA23030}"/>
              </a:ext>
            </a:extLst>
          </p:cNvPr>
          <p:cNvSpPr/>
          <p:nvPr/>
        </p:nvSpPr>
        <p:spPr>
          <a:xfrm>
            <a:off x="8760800" y="1930677"/>
            <a:ext cx="152400" cy="152400"/>
          </a:xfrm>
          <a:prstGeom prst="ellipse">
            <a:avLst/>
          </a:prstGeom>
          <a:solidFill>
            <a:srgbClr val="6085E5"/>
          </a:solidFill>
          <a:ln>
            <a:solidFill>
              <a:srgbClr val="5763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31CC997-3278-44E9-AA47-13AF8D541A3D}"/>
              </a:ext>
            </a:extLst>
          </p:cNvPr>
          <p:cNvSpPr/>
          <p:nvPr/>
        </p:nvSpPr>
        <p:spPr>
          <a:xfrm>
            <a:off x="8151200" y="3494167"/>
            <a:ext cx="152400" cy="152400"/>
          </a:xfrm>
          <a:prstGeom prst="ellipse">
            <a:avLst/>
          </a:prstGeom>
          <a:solidFill>
            <a:srgbClr val="E61C71"/>
          </a:solidFill>
          <a:ln>
            <a:solidFill>
              <a:srgbClr val="E61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1B26B2B-1F2C-4CE9-AB86-E8188DB9134E}"/>
              </a:ext>
            </a:extLst>
          </p:cNvPr>
          <p:cNvSpPr/>
          <p:nvPr/>
        </p:nvSpPr>
        <p:spPr>
          <a:xfrm>
            <a:off x="8913200" y="4256167"/>
            <a:ext cx="152400" cy="152400"/>
          </a:xfrm>
          <a:prstGeom prst="ellipse">
            <a:avLst/>
          </a:prstGeom>
          <a:solidFill>
            <a:srgbClr val="E61C71"/>
          </a:solidFill>
          <a:ln>
            <a:solidFill>
              <a:srgbClr val="E61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A7ED07E-F72E-43BA-BACC-53549A24EBF6}"/>
              </a:ext>
            </a:extLst>
          </p:cNvPr>
          <p:cNvSpPr/>
          <p:nvPr/>
        </p:nvSpPr>
        <p:spPr>
          <a:xfrm>
            <a:off x="8913200" y="3026299"/>
            <a:ext cx="149352" cy="163068"/>
          </a:xfrm>
          <a:prstGeom prst="ellipse">
            <a:avLst/>
          </a:prstGeom>
          <a:solidFill>
            <a:srgbClr val="6085E5"/>
          </a:solidFill>
          <a:ln>
            <a:solidFill>
              <a:srgbClr val="6085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Up 27">
            <a:extLst>
              <a:ext uri="{FF2B5EF4-FFF2-40B4-BE49-F238E27FC236}">
                <a16:creationId xmlns:a16="http://schemas.microsoft.com/office/drawing/2014/main" id="{134D5E8F-C787-423E-A2C5-2BA525A975BC}"/>
              </a:ext>
            </a:extLst>
          </p:cNvPr>
          <p:cNvSpPr/>
          <p:nvPr/>
        </p:nvSpPr>
        <p:spPr>
          <a:xfrm rot="13920996">
            <a:off x="6651506" y="4784852"/>
            <a:ext cx="381869" cy="202750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Up 30">
            <a:extLst>
              <a:ext uri="{FF2B5EF4-FFF2-40B4-BE49-F238E27FC236}">
                <a16:creationId xmlns:a16="http://schemas.microsoft.com/office/drawing/2014/main" id="{FD97F235-0DAD-4E9F-BC83-B99107FCB229}"/>
              </a:ext>
            </a:extLst>
          </p:cNvPr>
          <p:cNvSpPr/>
          <p:nvPr/>
        </p:nvSpPr>
        <p:spPr>
          <a:xfrm rot="7738008">
            <a:off x="9807862" y="4752312"/>
            <a:ext cx="359445" cy="203587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C5C19CE-57E4-4093-B387-888896CCF17A}"/>
              </a:ext>
            </a:extLst>
          </p:cNvPr>
          <p:cNvSpPr/>
          <p:nvPr/>
        </p:nvSpPr>
        <p:spPr>
          <a:xfrm rot="14784848">
            <a:off x="1996430" y="6574261"/>
            <a:ext cx="152400" cy="152400"/>
          </a:xfrm>
          <a:prstGeom prst="ellipse">
            <a:avLst/>
          </a:prstGeom>
          <a:solidFill>
            <a:srgbClr val="E61C71"/>
          </a:solidFill>
          <a:ln>
            <a:solidFill>
              <a:srgbClr val="E61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D414B77-6A12-4648-8672-EA654F037ABD}"/>
              </a:ext>
            </a:extLst>
          </p:cNvPr>
          <p:cNvSpPr/>
          <p:nvPr/>
        </p:nvSpPr>
        <p:spPr>
          <a:xfrm rot="14784848">
            <a:off x="2567930" y="6726661"/>
            <a:ext cx="152400" cy="152400"/>
          </a:xfrm>
          <a:prstGeom prst="ellipse">
            <a:avLst/>
          </a:prstGeom>
          <a:solidFill>
            <a:srgbClr val="E61C71"/>
          </a:solidFill>
          <a:ln>
            <a:solidFill>
              <a:srgbClr val="E61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E7BAAD0-C88D-469A-A72D-2EC0BA052C05}"/>
              </a:ext>
            </a:extLst>
          </p:cNvPr>
          <p:cNvSpPr/>
          <p:nvPr/>
        </p:nvSpPr>
        <p:spPr>
          <a:xfrm rot="14784848">
            <a:off x="2987030" y="7336261"/>
            <a:ext cx="149352" cy="141732"/>
          </a:xfrm>
          <a:prstGeom prst="ellipse">
            <a:avLst/>
          </a:prstGeom>
          <a:solidFill>
            <a:srgbClr val="E61C71"/>
          </a:solidFill>
          <a:ln>
            <a:solidFill>
              <a:srgbClr val="E61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35F3394-0AA7-4984-B4F8-ED1B1ADA64F5}"/>
              </a:ext>
            </a:extLst>
          </p:cNvPr>
          <p:cNvSpPr/>
          <p:nvPr/>
        </p:nvSpPr>
        <p:spPr>
          <a:xfrm rot="14784848">
            <a:off x="2567930" y="7945861"/>
            <a:ext cx="152400" cy="152400"/>
          </a:xfrm>
          <a:prstGeom prst="ellipse">
            <a:avLst/>
          </a:prstGeom>
          <a:solidFill>
            <a:srgbClr val="E61C71"/>
          </a:solidFill>
          <a:ln>
            <a:solidFill>
              <a:srgbClr val="E61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424F5C1-6595-4E06-BEB9-DD5C46CD4FD2}"/>
              </a:ext>
            </a:extLst>
          </p:cNvPr>
          <p:cNvSpPr/>
          <p:nvPr/>
        </p:nvSpPr>
        <p:spPr>
          <a:xfrm rot="14784848">
            <a:off x="3672830" y="6879061"/>
            <a:ext cx="152400" cy="152400"/>
          </a:xfrm>
          <a:prstGeom prst="ellipse">
            <a:avLst/>
          </a:prstGeom>
          <a:solidFill>
            <a:srgbClr val="6085E5"/>
          </a:solidFill>
          <a:ln>
            <a:solidFill>
              <a:srgbClr val="5763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7E6BCC4-25E1-46A5-9BF3-C4A28CAB20A2}"/>
              </a:ext>
            </a:extLst>
          </p:cNvPr>
          <p:cNvSpPr/>
          <p:nvPr/>
        </p:nvSpPr>
        <p:spPr>
          <a:xfrm rot="14784848">
            <a:off x="2377430" y="7488661"/>
            <a:ext cx="152400" cy="152400"/>
          </a:xfrm>
          <a:prstGeom prst="ellipse">
            <a:avLst/>
          </a:prstGeom>
          <a:solidFill>
            <a:srgbClr val="6085E5"/>
          </a:solidFill>
          <a:ln>
            <a:solidFill>
              <a:srgbClr val="5763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A94A241-2002-496E-9499-E9CE2B97134C}"/>
              </a:ext>
            </a:extLst>
          </p:cNvPr>
          <p:cNvSpPr/>
          <p:nvPr/>
        </p:nvSpPr>
        <p:spPr>
          <a:xfrm rot="14784848">
            <a:off x="4511030" y="7945861"/>
            <a:ext cx="152400" cy="152400"/>
          </a:xfrm>
          <a:prstGeom prst="ellipse">
            <a:avLst/>
          </a:prstGeom>
          <a:solidFill>
            <a:srgbClr val="6085E5"/>
          </a:solidFill>
          <a:ln>
            <a:solidFill>
              <a:srgbClr val="5763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BEEAE87-E74F-4E1A-82B4-8E80CA0FADA1}"/>
              </a:ext>
            </a:extLst>
          </p:cNvPr>
          <p:cNvSpPr/>
          <p:nvPr/>
        </p:nvSpPr>
        <p:spPr>
          <a:xfrm rot="14784848">
            <a:off x="3825230" y="6269461"/>
            <a:ext cx="152400" cy="152400"/>
          </a:xfrm>
          <a:prstGeom prst="ellipse">
            <a:avLst/>
          </a:prstGeom>
          <a:solidFill>
            <a:srgbClr val="6085E5"/>
          </a:solidFill>
          <a:ln>
            <a:solidFill>
              <a:srgbClr val="5763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3E627DA-4D30-4C88-82EE-3053E75C4929}"/>
              </a:ext>
            </a:extLst>
          </p:cNvPr>
          <p:cNvSpPr/>
          <p:nvPr/>
        </p:nvSpPr>
        <p:spPr>
          <a:xfrm rot="14784848">
            <a:off x="3368030" y="7945861"/>
            <a:ext cx="152400" cy="152400"/>
          </a:xfrm>
          <a:prstGeom prst="ellipse">
            <a:avLst/>
          </a:prstGeom>
          <a:solidFill>
            <a:srgbClr val="E61C71"/>
          </a:solidFill>
          <a:ln>
            <a:solidFill>
              <a:srgbClr val="E61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744C3B4-4F3A-4955-AF9D-2E332A6D05BC}"/>
              </a:ext>
            </a:extLst>
          </p:cNvPr>
          <p:cNvSpPr/>
          <p:nvPr/>
        </p:nvSpPr>
        <p:spPr>
          <a:xfrm rot="14784848">
            <a:off x="4091395" y="7462277"/>
            <a:ext cx="170357" cy="153269"/>
          </a:xfrm>
          <a:prstGeom prst="ellipse">
            <a:avLst/>
          </a:prstGeom>
          <a:solidFill>
            <a:srgbClr val="6085E5"/>
          </a:solidFill>
          <a:ln>
            <a:solidFill>
              <a:srgbClr val="6085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F502352-B7B3-41E8-81CC-8D3F33AF273E}"/>
              </a:ext>
            </a:extLst>
          </p:cNvPr>
          <p:cNvSpPr/>
          <p:nvPr/>
        </p:nvSpPr>
        <p:spPr>
          <a:xfrm rot="7214422">
            <a:off x="12124695" y="6906100"/>
            <a:ext cx="152400" cy="152400"/>
          </a:xfrm>
          <a:prstGeom prst="ellipse">
            <a:avLst/>
          </a:prstGeom>
          <a:solidFill>
            <a:srgbClr val="E61C71"/>
          </a:solidFill>
          <a:ln>
            <a:solidFill>
              <a:srgbClr val="E61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E456BA9-2CC7-4D48-AC17-662A4C9AE64E}"/>
              </a:ext>
            </a:extLst>
          </p:cNvPr>
          <p:cNvSpPr/>
          <p:nvPr/>
        </p:nvSpPr>
        <p:spPr>
          <a:xfrm rot="7214422">
            <a:off x="13953495" y="7668100"/>
            <a:ext cx="152400" cy="152400"/>
          </a:xfrm>
          <a:prstGeom prst="ellipse">
            <a:avLst/>
          </a:prstGeom>
          <a:solidFill>
            <a:srgbClr val="6085E5"/>
          </a:solidFill>
          <a:ln>
            <a:solidFill>
              <a:srgbClr val="5763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D13BDD0-2F17-4D08-98F9-0BE6476FEA55}"/>
              </a:ext>
            </a:extLst>
          </p:cNvPr>
          <p:cNvSpPr/>
          <p:nvPr/>
        </p:nvSpPr>
        <p:spPr>
          <a:xfrm rot="7214422">
            <a:off x="14791695" y="6296500"/>
            <a:ext cx="152400" cy="152400"/>
          </a:xfrm>
          <a:prstGeom prst="ellipse">
            <a:avLst/>
          </a:prstGeom>
          <a:solidFill>
            <a:srgbClr val="6085E5"/>
          </a:solidFill>
          <a:ln>
            <a:solidFill>
              <a:srgbClr val="5763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14788CB-A900-4E87-A869-122F661A94D2}"/>
              </a:ext>
            </a:extLst>
          </p:cNvPr>
          <p:cNvSpPr/>
          <p:nvPr/>
        </p:nvSpPr>
        <p:spPr>
          <a:xfrm rot="7214422">
            <a:off x="14410695" y="8277700"/>
            <a:ext cx="152400" cy="152400"/>
          </a:xfrm>
          <a:prstGeom prst="ellipse">
            <a:avLst/>
          </a:prstGeom>
          <a:solidFill>
            <a:srgbClr val="E61C71"/>
          </a:solidFill>
          <a:ln>
            <a:solidFill>
              <a:srgbClr val="E61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D397550-32D6-4BBE-989A-EBC694B07A7B}"/>
              </a:ext>
            </a:extLst>
          </p:cNvPr>
          <p:cNvSpPr/>
          <p:nvPr/>
        </p:nvSpPr>
        <p:spPr>
          <a:xfrm>
            <a:off x="11275263" y="5725436"/>
            <a:ext cx="4495800" cy="31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70D3C28-B7C3-4484-B594-A3A54F59ABF4}"/>
              </a:ext>
            </a:extLst>
          </p:cNvPr>
          <p:cNvSpPr/>
          <p:nvPr/>
        </p:nvSpPr>
        <p:spPr>
          <a:xfrm rot="21571856">
            <a:off x="1096005" y="5835517"/>
            <a:ext cx="4495800" cy="312333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161498-ED31-4CB2-AA02-31B986CBD0D6}"/>
              </a:ext>
            </a:extLst>
          </p:cNvPr>
          <p:cNvSpPr txBox="1"/>
          <p:nvPr/>
        </p:nvSpPr>
        <p:spPr>
          <a:xfrm rot="19333589">
            <a:off x="6076501" y="5746480"/>
            <a:ext cx="2527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training set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3542F41-45AF-41B5-8510-641211889515}"/>
              </a:ext>
            </a:extLst>
          </p:cNvPr>
          <p:cNvSpPr txBox="1"/>
          <p:nvPr/>
        </p:nvSpPr>
        <p:spPr>
          <a:xfrm rot="2432619">
            <a:off x="8469189" y="5823560"/>
            <a:ext cx="2451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testing set</a:t>
            </a:r>
          </a:p>
        </p:txBody>
      </p:sp>
    </p:spTree>
    <p:extLst>
      <p:ext uri="{BB962C8B-B14F-4D97-AF65-F5344CB8AC3E}">
        <p14:creationId xmlns:p14="http://schemas.microsoft.com/office/powerpoint/2010/main" val="288251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16400" y="9309708"/>
            <a:ext cx="1143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62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2233921B-6AD5-4323-9AC0-9A4308356CF3}"/>
              </a:ext>
            </a:extLst>
          </p:cNvPr>
          <p:cNvSpPr/>
          <p:nvPr/>
        </p:nvSpPr>
        <p:spPr>
          <a:xfrm>
            <a:off x="1143000" y="545085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B2F88AB6-F34F-46A3-B596-1A76AB68F321}"/>
                  </a:ext>
                </a:extLst>
              </p:cNvPr>
              <p:cNvSpPr txBox="1"/>
              <p:nvPr/>
            </p:nvSpPr>
            <p:spPr>
              <a:xfrm>
                <a:off x="1394510" y="400836"/>
                <a:ext cx="12532695" cy="100367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8999"/>
                  </a:lnSpc>
                  <a:spcBef>
                    <a:spcPct val="0"/>
                  </a:spcBef>
                </a:pPr>
                <a:r>
                  <a:rPr lang="en-US" sz="4500" dirty="0">
                    <a:latin typeface="Raleway Heavy"/>
                  </a:rPr>
                  <a:t>6. </a:t>
                </a:r>
                <a14:m>
                  <m:oMath xmlns:m="http://schemas.openxmlformats.org/officeDocument/2006/math">
                    <m:r>
                      <a:rPr lang="en-US" sz="4500" b="0" i="0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4500" dirty="0">
                    <a:latin typeface="Raleway Heavy"/>
                  </a:rPr>
                  <a:t>-Nearest Neighbor (cont.)</a:t>
                </a:r>
              </a:p>
            </p:txBody>
          </p:sp>
        </mc:Choice>
        <mc:Fallback xmlns="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B2F88AB6-F34F-46A3-B596-1A76AB68F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510" y="400836"/>
                <a:ext cx="12532695" cy="1003673"/>
              </a:xfrm>
              <a:prstGeom prst="rect">
                <a:avLst/>
              </a:prstGeom>
              <a:blipFill>
                <a:blip r:embed="rId11"/>
                <a:stretch>
                  <a:fillRect l="-2772" b="-34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AB931266-6DBF-4187-A97B-33BCE7A34316}"/>
              </a:ext>
            </a:extLst>
          </p:cNvPr>
          <p:cNvSpPr/>
          <p:nvPr/>
        </p:nvSpPr>
        <p:spPr>
          <a:xfrm rot="14784848">
            <a:off x="2256590" y="3310161"/>
            <a:ext cx="152400" cy="152400"/>
          </a:xfrm>
          <a:prstGeom prst="ellipse">
            <a:avLst/>
          </a:prstGeom>
          <a:solidFill>
            <a:srgbClr val="E61C71"/>
          </a:solidFill>
          <a:ln>
            <a:solidFill>
              <a:srgbClr val="E61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7DD4DE5-DFBF-4735-B4AB-E3341A634202}"/>
              </a:ext>
            </a:extLst>
          </p:cNvPr>
          <p:cNvSpPr/>
          <p:nvPr/>
        </p:nvSpPr>
        <p:spPr>
          <a:xfrm rot="14784848">
            <a:off x="2828090" y="3462561"/>
            <a:ext cx="152400" cy="152400"/>
          </a:xfrm>
          <a:prstGeom prst="ellipse">
            <a:avLst/>
          </a:prstGeom>
          <a:solidFill>
            <a:srgbClr val="E61C71"/>
          </a:solidFill>
          <a:ln>
            <a:solidFill>
              <a:srgbClr val="E61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431F5E-F581-4D81-9AE0-9AED1C9EDF3C}"/>
              </a:ext>
            </a:extLst>
          </p:cNvPr>
          <p:cNvSpPr/>
          <p:nvPr/>
        </p:nvSpPr>
        <p:spPr>
          <a:xfrm rot="14784848">
            <a:off x="3247190" y="4072161"/>
            <a:ext cx="149352" cy="141732"/>
          </a:xfrm>
          <a:prstGeom prst="ellipse">
            <a:avLst/>
          </a:prstGeom>
          <a:solidFill>
            <a:srgbClr val="E61C71"/>
          </a:solidFill>
          <a:ln>
            <a:solidFill>
              <a:srgbClr val="E61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1287F3-DD33-468B-9D97-CA2E25E04423}"/>
              </a:ext>
            </a:extLst>
          </p:cNvPr>
          <p:cNvSpPr/>
          <p:nvPr/>
        </p:nvSpPr>
        <p:spPr>
          <a:xfrm rot="14784848">
            <a:off x="2828090" y="4681761"/>
            <a:ext cx="152400" cy="152400"/>
          </a:xfrm>
          <a:prstGeom prst="ellipse">
            <a:avLst/>
          </a:prstGeom>
          <a:solidFill>
            <a:srgbClr val="E61C71"/>
          </a:solidFill>
          <a:ln>
            <a:solidFill>
              <a:srgbClr val="E61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F58CA85-417A-44C8-969C-CC6244FBE97F}"/>
              </a:ext>
            </a:extLst>
          </p:cNvPr>
          <p:cNvSpPr/>
          <p:nvPr/>
        </p:nvSpPr>
        <p:spPr>
          <a:xfrm rot="14784848">
            <a:off x="3932990" y="3614961"/>
            <a:ext cx="152400" cy="152400"/>
          </a:xfrm>
          <a:prstGeom prst="ellipse">
            <a:avLst/>
          </a:prstGeom>
          <a:solidFill>
            <a:srgbClr val="6085E5"/>
          </a:solidFill>
          <a:ln>
            <a:solidFill>
              <a:srgbClr val="5763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E792B7-46F6-4217-AEEA-0269D2F09239}"/>
              </a:ext>
            </a:extLst>
          </p:cNvPr>
          <p:cNvSpPr/>
          <p:nvPr/>
        </p:nvSpPr>
        <p:spPr>
          <a:xfrm rot="14784848">
            <a:off x="2637590" y="4224561"/>
            <a:ext cx="152400" cy="152400"/>
          </a:xfrm>
          <a:prstGeom prst="ellipse">
            <a:avLst/>
          </a:prstGeom>
          <a:solidFill>
            <a:srgbClr val="6085E5"/>
          </a:solidFill>
          <a:ln>
            <a:solidFill>
              <a:srgbClr val="5763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E33FE1-A1AD-4BFF-B082-8FFD49849D4A}"/>
              </a:ext>
            </a:extLst>
          </p:cNvPr>
          <p:cNvSpPr/>
          <p:nvPr/>
        </p:nvSpPr>
        <p:spPr>
          <a:xfrm rot="14784848">
            <a:off x="4771190" y="4681761"/>
            <a:ext cx="152400" cy="152400"/>
          </a:xfrm>
          <a:prstGeom prst="ellipse">
            <a:avLst/>
          </a:prstGeom>
          <a:solidFill>
            <a:srgbClr val="6085E5"/>
          </a:solidFill>
          <a:ln>
            <a:solidFill>
              <a:srgbClr val="5763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D8B7E51-B548-417C-B582-4BE7052E6A82}"/>
              </a:ext>
            </a:extLst>
          </p:cNvPr>
          <p:cNvSpPr/>
          <p:nvPr/>
        </p:nvSpPr>
        <p:spPr>
          <a:xfrm rot="14784848">
            <a:off x="4085390" y="3005361"/>
            <a:ext cx="152400" cy="152400"/>
          </a:xfrm>
          <a:prstGeom prst="ellipse">
            <a:avLst/>
          </a:prstGeom>
          <a:solidFill>
            <a:srgbClr val="6085E5"/>
          </a:solidFill>
          <a:ln>
            <a:solidFill>
              <a:srgbClr val="5763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49B1ED-A827-4E98-B945-2BD77CF71B5F}"/>
              </a:ext>
            </a:extLst>
          </p:cNvPr>
          <p:cNvSpPr/>
          <p:nvPr/>
        </p:nvSpPr>
        <p:spPr>
          <a:xfrm rot="14784848">
            <a:off x="3628190" y="4681761"/>
            <a:ext cx="152400" cy="152400"/>
          </a:xfrm>
          <a:prstGeom prst="ellipse">
            <a:avLst/>
          </a:prstGeom>
          <a:solidFill>
            <a:srgbClr val="E61C71"/>
          </a:solidFill>
          <a:ln>
            <a:solidFill>
              <a:srgbClr val="E61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A336103-3BB6-4227-BD07-9B2D7DDF7FD3}"/>
              </a:ext>
            </a:extLst>
          </p:cNvPr>
          <p:cNvSpPr/>
          <p:nvPr/>
        </p:nvSpPr>
        <p:spPr>
          <a:xfrm rot="14784848">
            <a:off x="4351555" y="4198177"/>
            <a:ext cx="170357" cy="153269"/>
          </a:xfrm>
          <a:prstGeom prst="ellipse">
            <a:avLst/>
          </a:prstGeom>
          <a:solidFill>
            <a:srgbClr val="6085E5"/>
          </a:solidFill>
          <a:ln>
            <a:solidFill>
              <a:srgbClr val="6085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A6F432-D3E6-4B05-822A-77E6E48F38A2}"/>
              </a:ext>
            </a:extLst>
          </p:cNvPr>
          <p:cNvSpPr/>
          <p:nvPr/>
        </p:nvSpPr>
        <p:spPr>
          <a:xfrm rot="21571856">
            <a:off x="1356723" y="2713145"/>
            <a:ext cx="4495800" cy="312333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1CFD6CE-98B7-433C-895B-1C0E9C6E7566}"/>
                  </a:ext>
                </a:extLst>
              </p:cNvPr>
              <p:cNvSpPr txBox="1"/>
              <p:nvPr/>
            </p:nvSpPr>
            <p:spPr>
              <a:xfrm>
                <a:off x="1592532" y="1727469"/>
                <a:ext cx="422371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/>
                  <a:t>training set,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1CFD6CE-98B7-433C-895B-1C0E9C6E7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532" y="1727469"/>
                <a:ext cx="4223715" cy="707886"/>
              </a:xfrm>
              <a:prstGeom prst="rect">
                <a:avLst/>
              </a:prstGeom>
              <a:blipFill>
                <a:blip r:embed="rId12"/>
                <a:stretch>
                  <a:fillRect l="-5051" t="-15385" b="-35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78A044DD-8B44-4D66-BFBE-94BFCA46B4F0}"/>
              </a:ext>
            </a:extLst>
          </p:cNvPr>
          <p:cNvSpPr txBox="1"/>
          <p:nvPr/>
        </p:nvSpPr>
        <p:spPr>
          <a:xfrm>
            <a:off x="7164826" y="2030612"/>
            <a:ext cx="95306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/>
              <a:t>This point is classified as blue because 2 out of its 3 nearest neighbors are blue.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97F055-052A-42B9-ABDE-B4E0675791C3}"/>
              </a:ext>
            </a:extLst>
          </p:cNvPr>
          <p:cNvSpPr txBox="1"/>
          <p:nvPr/>
        </p:nvSpPr>
        <p:spPr>
          <a:xfrm>
            <a:off x="663320" y="6275556"/>
            <a:ext cx="95306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/>
              <a:t>This point is classified as red because 2 out of its 3 nearest neighbors are red.</a:t>
            </a:r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7B04CD9C-747B-4D09-ADF6-672461FDF8D5}"/>
              </a:ext>
            </a:extLst>
          </p:cNvPr>
          <p:cNvSpPr/>
          <p:nvPr/>
        </p:nvSpPr>
        <p:spPr>
          <a:xfrm rot="17450170">
            <a:off x="8557770" y="3054768"/>
            <a:ext cx="990600" cy="32768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8F53C1A-CADB-4807-9C8E-33FE4A32492C}"/>
              </a:ext>
            </a:extLst>
          </p:cNvPr>
          <p:cNvSpPr/>
          <p:nvPr/>
        </p:nvSpPr>
        <p:spPr>
          <a:xfrm rot="14784848">
            <a:off x="11863589" y="5965448"/>
            <a:ext cx="152400" cy="152400"/>
          </a:xfrm>
          <a:prstGeom prst="ellipse">
            <a:avLst/>
          </a:prstGeom>
          <a:solidFill>
            <a:srgbClr val="E61C71"/>
          </a:solidFill>
          <a:ln>
            <a:solidFill>
              <a:srgbClr val="E61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A259817-F014-4317-9357-18CFBFF125FD}"/>
              </a:ext>
            </a:extLst>
          </p:cNvPr>
          <p:cNvSpPr/>
          <p:nvPr/>
        </p:nvSpPr>
        <p:spPr>
          <a:xfrm rot="14784848">
            <a:off x="12435089" y="6117848"/>
            <a:ext cx="152400" cy="152400"/>
          </a:xfrm>
          <a:prstGeom prst="ellipse">
            <a:avLst/>
          </a:prstGeom>
          <a:solidFill>
            <a:srgbClr val="E61C71"/>
          </a:solidFill>
          <a:ln>
            <a:solidFill>
              <a:srgbClr val="E61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6EF46C0-AC65-4B5C-9574-7721BA22DA75}"/>
              </a:ext>
            </a:extLst>
          </p:cNvPr>
          <p:cNvSpPr/>
          <p:nvPr/>
        </p:nvSpPr>
        <p:spPr>
          <a:xfrm rot="14784848">
            <a:off x="12854189" y="6727448"/>
            <a:ext cx="149352" cy="141732"/>
          </a:xfrm>
          <a:prstGeom prst="ellipse">
            <a:avLst/>
          </a:prstGeom>
          <a:solidFill>
            <a:srgbClr val="E61C71"/>
          </a:solidFill>
          <a:ln>
            <a:solidFill>
              <a:srgbClr val="E61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E71729A-1D80-4E57-A03D-5B65B3A5D4E3}"/>
              </a:ext>
            </a:extLst>
          </p:cNvPr>
          <p:cNvSpPr/>
          <p:nvPr/>
        </p:nvSpPr>
        <p:spPr>
          <a:xfrm rot="14784848">
            <a:off x="12435089" y="7337048"/>
            <a:ext cx="152400" cy="152400"/>
          </a:xfrm>
          <a:prstGeom prst="ellipse">
            <a:avLst/>
          </a:prstGeom>
          <a:solidFill>
            <a:srgbClr val="E61C71"/>
          </a:solidFill>
          <a:ln>
            <a:solidFill>
              <a:srgbClr val="E61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B76B102-FAEA-4F9B-A875-90665CCC53A1}"/>
              </a:ext>
            </a:extLst>
          </p:cNvPr>
          <p:cNvSpPr/>
          <p:nvPr/>
        </p:nvSpPr>
        <p:spPr>
          <a:xfrm rot="14784848">
            <a:off x="13539989" y="6270248"/>
            <a:ext cx="152400" cy="152400"/>
          </a:xfrm>
          <a:prstGeom prst="ellipse">
            <a:avLst/>
          </a:prstGeom>
          <a:solidFill>
            <a:srgbClr val="6085E5"/>
          </a:solidFill>
          <a:ln>
            <a:solidFill>
              <a:srgbClr val="5763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754BDB8-43A0-4944-803D-BE3A985D1A48}"/>
              </a:ext>
            </a:extLst>
          </p:cNvPr>
          <p:cNvSpPr/>
          <p:nvPr/>
        </p:nvSpPr>
        <p:spPr>
          <a:xfrm rot="14784848">
            <a:off x="12244589" y="6879848"/>
            <a:ext cx="152400" cy="152400"/>
          </a:xfrm>
          <a:prstGeom prst="ellipse">
            <a:avLst/>
          </a:prstGeom>
          <a:solidFill>
            <a:srgbClr val="6085E5"/>
          </a:solidFill>
          <a:ln>
            <a:solidFill>
              <a:srgbClr val="5763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8C8BD45-5828-4495-A92B-3816C072F778}"/>
              </a:ext>
            </a:extLst>
          </p:cNvPr>
          <p:cNvSpPr/>
          <p:nvPr/>
        </p:nvSpPr>
        <p:spPr>
          <a:xfrm rot="14784848">
            <a:off x="14378189" y="7337048"/>
            <a:ext cx="152400" cy="152400"/>
          </a:xfrm>
          <a:prstGeom prst="ellipse">
            <a:avLst/>
          </a:prstGeom>
          <a:solidFill>
            <a:srgbClr val="6085E5"/>
          </a:solidFill>
          <a:ln>
            <a:solidFill>
              <a:srgbClr val="5763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5F97A7A-D30F-40CB-A0EC-B5655D61F2CD}"/>
              </a:ext>
            </a:extLst>
          </p:cNvPr>
          <p:cNvSpPr/>
          <p:nvPr/>
        </p:nvSpPr>
        <p:spPr>
          <a:xfrm rot="14784848">
            <a:off x="13692389" y="5660648"/>
            <a:ext cx="152400" cy="152400"/>
          </a:xfrm>
          <a:prstGeom prst="ellipse">
            <a:avLst/>
          </a:prstGeom>
          <a:solidFill>
            <a:srgbClr val="6085E5"/>
          </a:solidFill>
          <a:ln>
            <a:solidFill>
              <a:srgbClr val="5763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80D188A-AF16-4298-A761-A2B5C7927F96}"/>
              </a:ext>
            </a:extLst>
          </p:cNvPr>
          <p:cNvSpPr/>
          <p:nvPr/>
        </p:nvSpPr>
        <p:spPr>
          <a:xfrm rot="14784848">
            <a:off x="13235189" y="7337048"/>
            <a:ext cx="152400" cy="152400"/>
          </a:xfrm>
          <a:prstGeom prst="ellipse">
            <a:avLst/>
          </a:prstGeom>
          <a:solidFill>
            <a:srgbClr val="E61C71"/>
          </a:solidFill>
          <a:ln>
            <a:solidFill>
              <a:srgbClr val="E61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C85ABD5-8572-42BE-A5D1-77F58A78B8B8}"/>
              </a:ext>
            </a:extLst>
          </p:cNvPr>
          <p:cNvSpPr/>
          <p:nvPr/>
        </p:nvSpPr>
        <p:spPr>
          <a:xfrm rot="14784848">
            <a:off x="13958554" y="6853464"/>
            <a:ext cx="170357" cy="153269"/>
          </a:xfrm>
          <a:prstGeom prst="ellipse">
            <a:avLst/>
          </a:prstGeom>
          <a:solidFill>
            <a:srgbClr val="6085E5"/>
          </a:solidFill>
          <a:ln>
            <a:solidFill>
              <a:srgbClr val="6085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AE5B450-235C-4751-B1ED-2C4BE0A37121}"/>
              </a:ext>
            </a:extLst>
          </p:cNvPr>
          <p:cNvSpPr/>
          <p:nvPr/>
        </p:nvSpPr>
        <p:spPr>
          <a:xfrm rot="21571856">
            <a:off x="10963722" y="5368432"/>
            <a:ext cx="4495800" cy="312333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B3349B5-C698-4578-A669-01577E6CCF37}"/>
              </a:ext>
            </a:extLst>
          </p:cNvPr>
          <p:cNvCxnSpPr>
            <a:cxnSpLocks/>
          </p:cNvCxnSpPr>
          <p:nvPr/>
        </p:nvCxnSpPr>
        <p:spPr>
          <a:xfrm>
            <a:off x="12240907" y="5378566"/>
            <a:ext cx="970158" cy="1067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6BD458A-7A88-4B5A-89A2-75018432F75A}"/>
              </a:ext>
            </a:extLst>
          </p:cNvPr>
          <p:cNvCxnSpPr>
            <a:cxnSpLocks/>
          </p:cNvCxnSpPr>
          <p:nvPr/>
        </p:nvCxnSpPr>
        <p:spPr>
          <a:xfrm>
            <a:off x="13211065" y="6446069"/>
            <a:ext cx="569676" cy="10959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18E4722A-08E3-41E8-888F-E72990FF504A}"/>
              </a:ext>
            </a:extLst>
          </p:cNvPr>
          <p:cNvSpPr/>
          <p:nvPr/>
        </p:nvSpPr>
        <p:spPr>
          <a:xfrm>
            <a:off x="3416692" y="3181885"/>
            <a:ext cx="187374" cy="1855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776010A-90F2-4007-985B-CABB5F50457A}"/>
              </a:ext>
            </a:extLst>
          </p:cNvPr>
          <p:cNvCxnSpPr>
            <a:cxnSpLocks/>
          </p:cNvCxnSpPr>
          <p:nvPr/>
        </p:nvCxnSpPr>
        <p:spPr>
          <a:xfrm flipH="1">
            <a:off x="3704389" y="3245170"/>
            <a:ext cx="3184818" cy="93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9CAA035-8D95-4F0B-9CB5-2C0567EDF58D}"/>
              </a:ext>
            </a:extLst>
          </p:cNvPr>
          <p:cNvCxnSpPr>
            <a:cxnSpLocks/>
            <a:endCxn id="17" idx="0"/>
          </p:cNvCxnSpPr>
          <p:nvPr/>
        </p:nvCxnSpPr>
        <p:spPr>
          <a:xfrm flipV="1">
            <a:off x="3602726" y="3112050"/>
            <a:ext cx="489030" cy="1048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7FF8D89-0190-4C7E-8CC8-D52033994CBB}"/>
              </a:ext>
            </a:extLst>
          </p:cNvPr>
          <p:cNvCxnSpPr>
            <a:cxnSpLocks/>
            <a:stCxn id="81" idx="5"/>
          </p:cNvCxnSpPr>
          <p:nvPr/>
        </p:nvCxnSpPr>
        <p:spPr>
          <a:xfrm>
            <a:off x="3576626" y="3340236"/>
            <a:ext cx="270615" cy="2420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D907E21-6E0F-4C97-A8EB-B72444C334CE}"/>
              </a:ext>
            </a:extLst>
          </p:cNvPr>
          <p:cNvCxnSpPr>
            <a:cxnSpLocks/>
            <a:stCxn id="81" idx="2"/>
            <a:endCxn id="11" idx="4"/>
          </p:cNvCxnSpPr>
          <p:nvPr/>
        </p:nvCxnSpPr>
        <p:spPr>
          <a:xfrm flipH="1">
            <a:off x="2974124" y="3274645"/>
            <a:ext cx="442568" cy="233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ED0FC982-10C7-45AD-B191-0C06B7D013F6}"/>
              </a:ext>
            </a:extLst>
          </p:cNvPr>
          <p:cNvSpPr/>
          <p:nvPr/>
        </p:nvSpPr>
        <p:spPr>
          <a:xfrm>
            <a:off x="3739027" y="4166086"/>
            <a:ext cx="169839" cy="2006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9693E12-4BF1-4AD5-896D-5F3A25665959}"/>
              </a:ext>
            </a:extLst>
          </p:cNvPr>
          <p:cNvCxnSpPr>
            <a:cxnSpLocks/>
          </p:cNvCxnSpPr>
          <p:nvPr/>
        </p:nvCxnSpPr>
        <p:spPr>
          <a:xfrm flipV="1">
            <a:off x="1937125" y="4429747"/>
            <a:ext cx="1703408" cy="18646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F2280968-9337-41BA-AB0A-FF47C7FA10F9}"/>
              </a:ext>
            </a:extLst>
          </p:cNvPr>
          <p:cNvCxnSpPr>
            <a:stCxn id="105" idx="2"/>
            <a:endCxn id="12" idx="3"/>
          </p:cNvCxnSpPr>
          <p:nvPr/>
        </p:nvCxnSpPr>
        <p:spPr>
          <a:xfrm flipH="1" flipV="1">
            <a:off x="3388918" y="4171370"/>
            <a:ext cx="350109" cy="95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D3C30972-4C6C-41E4-BFFA-B0A049631E81}"/>
              </a:ext>
            </a:extLst>
          </p:cNvPr>
          <p:cNvCxnSpPr>
            <a:stCxn id="105" idx="4"/>
            <a:endCxn id="18" idx="5"/>
          </p:cNvCxnSpPr>
          <p:nvPr/>
        </p:nvCxnSpPr>
        <p:spPr>
          <a:xfrm flipH="1">
            <a:off x="3732211" y="4366734"/>
            <a:ext cx="91736" cy="3202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040B2B9-BC71-4A7F-A5E6-3E81FA08DBB2}"/>
              </a:ext>
            </a:extLst>
          </p:cNvPr>
          <p:cNvCxnSpPr>
            <a:cxnSpLocks/>
            <a:stCxn id="105" idx="6"/>
            <a:endCxn id="19" idx="7"/>
          </p:cNvCxnSpPr>
          <p:nvPr/>
        </p:nvCxnSpPr>
        <p:spPr>
          <a:xfrm flipV="1">
            <a:off x="3908866" y="4241295"/>
            <a:ext cx="454106" cy="251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08F90C33-A5C0-4EC4-A679-0E41BDD8F55E}"/>
              </a:ext>
            </a:extLst>
          </p:cNvPr>
          <p:cNvCxnSpPr>
            <a:cxnSpLocks/>
          </p:cNvCxnSpPr>
          <p:nvPr/>
        </p:nvCxnSpPr>
        <p:spPr>
          <a:xfrm>
            <a:off x="13780741" y="7542057"/>
            <a:ext cx="120351" cy="968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5B24DCFA-8A4D-4836-A960-7B0EF962B93F}"/>
              </a:ext>
            </a:extLst>
          </p:cNvPr>
          <p:cNvSpPr txBox="1"/>
          <p:nvPr/>
        </p:nvSpPr>
        <p:spPr>
          <a:xfrm>
            <a:off x="11253476" y="7695401"/>
            <a:ext cx="1257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AFB680A-47F3-4A2A-8A2A-35362422E333}"/>
              </a:ext>
            </a:extLst>
          </p:cNvPr>
          <p:cNvSpPr txBox="1"/>
          <p:nvPr/>
        </p:nvSpPr>
        <p:spPr>
          <a:xfrm>
            <a:off x="14181223" y="5891238"/>
            <a:ext cx="1257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6085E5"/>
                </a:solidFill>
              </a:rPr>
              <a:t>BLUE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C4A878-E4CF-470C-9489-BF104489EFE0}"/>
              </a:ext>
            </a:extLst>
          </p:cNvPr>
          <p:cNvSpPr txBox="1"/>
          <p:nvPr/>
        </p:nvSpPr>
        <p:spPr>
          <a:xfrm>
            <a:off x="758012" y="9061295"/>
            <a:ext cx="1515729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In the testing set, one red point will be misclassified as blue.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4819CD4-2DA1-45E2-B146-821173DA33E5}"/>
              </a:ext>
            </a:extLst>
          </p:cNvPr>
          <p:cNvSpPr/>
          <p:nvPr/>
        </p:nvSpPr>
        <p:spPr>
          <a:xfrm rot="7214422">
            <a:off x="12031392" y="6476247"/>
            <a:ext cx="152400" cy="152400"/>
          </a:xfrm>
          <a:prstGeom prst="ellipse">
            <a:avLst/>
          </a:prstGeom>
          <a:solidFill>
            <a:srgbClr val="E61C71"/>
          </a:solidFill>
          <a:ln>
            <a:solidFill>
              <a:srgbClr val="E61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4B3DAD2-90C7-4370-B810-894482EBD17C}"/>
              </a:ext>
            </a:extLst>
          </p:cNvPr>
          <p:cNvSpPr/>
          <p:nvPr/>
        </p:nvSpPr>
        <p:spPr>
          <a:xfrm rot="7214422">
            <a:off x="13860192" y="7238247"/>
            <a:ext cx="152400" cy="152400"/>
          </a:xfrm>
          <a:prstGeom prst="ellipse">
            <a:avLst/>
          </a:prstGeom>
          <a:solidFill>
            <a:srgbClr val="6085E5"/>
          </a:solidFill>
          <a:ln>
            <a:solidFill>
              <a:srgbClr val="5763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3756A9C-E5C8-4DFD-8D8D-1ED6D8B54E84}"/>
              </a:ext>
            </a:extLst>
          </p:cNvPr>
          <p:cNvSpPr/>
          <p:nvPr/>
        </p:nvSpPr>
        <p:spPr>
          <a:xfrm rot="7214422">
            <a:off x="14698392" y="5866647"/>
            <a:ext cx="152400" cy="152400"/>
          </a:xfrm>
          <a:prstGeom prst="ellipse">
            <a:avLst/>
          </a:prstGeom>
          <a:solidFill>
            <a:srgbClr val="6085E5"/>
          </a:solidFill>
          <a:ln>
            <a:solidFill>
              <a:srgbClr val="5763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D7390167-30DD-4FCB-9190-CA8A26E6254C}"/>
              </a:ext>
            </a:extLst>
          </p:cNvPr>
          <p:cNvSpPr/>
          <p:nvPr/>
        </p:nvSpPr>
        <p:spPr>
          <a:xfrm rot="7214422">
            <a:off x="14317392" y="7847847"/>
            <a:ext cx="152400" cy="152400"/>
          </a:xfrm>
          <a:prstGeom prst="ellipse">
            <a:avLst/>
          </a:prstGeom>
          <a:solidFill>
            <a:srgbClr val="E61C71"/>
          </a:solidFill>
          <a:ln>
            <a:solidFill>
              <a:srgbClr val="E61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F126A63-5482-4850-86F2-27498C35ABC7}"/>
              </a:ext>
            </a:extLst>
          </p:cNvPr>
          <p:cNvSpPr/>
          <p:nvPr/>
        </p:nvSpPr>
        <p:spPr>
          <a:xfrm>
            <a:off x="11181960" y="5295583"/>
            <a:ext cx="4495800" cy="31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0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273475" y="-4120075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840200" y="9309708"/>
            <a:ext cx="1219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63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9F9CA1B-9246-42BA-A908-720ABB6DECFF}"/>
              </a:ext>
            </a:extLst>
          </p:cNvPr>
          <p:cNvSpPr/>
          <p:nvPr/>
        </p:nvSpPr>
        <p:spPr>
          <a:xfrm>
            <a:off x="1066800" y="569189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E0F907FD-69E1-4137-865B-7DD46898FBF4}"/>
              </a:ext>
            </a:extLst>
          </p:cNvPr>
          <p:cNvSpPr txBox="1"/>
          <p:nvPr/>
        </p:nvSpPr>
        <p:spPr>
          <a:xfrm>
            <a:off x="1370203" y="323681"/>
            <a:ext cx="13178805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5.  Support Vector Machine – Coding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5396DB-9B49-4954-8139-8E0FD6E92169}"/>
                  </a:ext>
                </a:extLst>
              </p:cNvPr>
              <p:cNvSpPr txBox="1"/>
              <p:nvPr/>
            </p:nvSpPr>
            <p:spPr>
              <a:xfrm>
                <a:off x="1406225" y="2802350"/>
                <a:ext cx="15749507" cy="31012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4500" dirty="0"/>
                  <a:t>-Nearest Neighbor Regression – Housing Data </a:t>
                </a:r>
              </a:p>
              <a:p>
                <a:pPr marL="349250" indent="-3492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4500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4500" dirty="0"/>
                  <a:t>-Nearest Neighbor Binary Classification – Pneumonia Data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4500" dirty="0"/>
                  <a:t> </a:t>
                </a:r>
                <a14:m>
                  <m:oMath xmlns:m="http://schemas.openxmlformats.org/officeDocument/2006/math">
                    <m:r>
                      <a:rPr lang="en-US" sz="4500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4500" dirty="0"/>
                  <a:t>-Nearest Neighbor Multinomial Classification – Movie Data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5396DB-9B49-4954-8139-8E0FD6E92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225" y="2802350"/>
                <a:ext cx="15749507" cy="3101234"/>
              </a:xfrm>
              <a:prstGeom prst="rect">
                <a:avLst/>
              </a:prstGeom>
              <a:blipFill>
                <a:blip r:embed="rId11"/>
                <a:stretch>
                  <a:fillRect l="-1471" b="-8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https://media.vlpt.us/images/yeon2zzang/post/ad2beec7-61fd-4de7-9dda-77d8ea88f48e/R%20icon.png?w=768">
            <a:extLst>
              <a:ext uri="{FF2B5EF4-FFF2-40B4-BE49-F238E27FC236}">
                <a16:creationId xmlns:a16="http://schemas.microsoft.com/office/drawing/2014/main" id="{CBF30974-A5C3-478C-A29C-9A018A221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5727743"/>
            <a:ext cx="5586272" cy="324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8298E0-535A-4E4D-A8A3-2C59D8333B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180770" y="6015813"/>
            <a:ext cx="2837983" cy="283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74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16400" y="9309708"/>
            <a:ext cx="1143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64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9E9B02F-925F-4BEE-B994-7646A86D3BDD}"/>
              </a:ext>
            </a:extLst>
          </p:cNvPr>
          <p:cNvSpPr/>
          <p:nvPr/>
        </p:nvSpPr>
        <p:spPr>
          <a:xfrm>
            <a:off x="685800" y="637835"/>
            <a:ext cx="1219200" cy="1064280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619EB6B3-3E14-4C2C-A16D-02B360E95CD1}"/>
              </a:ext>
            </a:extLst>
          </p:cNvPr>
          <p:cNvSpPr txBox="1"/>
          <p:nvPr/>
        </p:nvSpPr>
        <p:spPr>
          <a:xfrm>
            <a:off x="958760" y="495300"/>
            <a:ext cx="12913695" cy="1095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7499" dirty="0">
                <a:latin typeface="Raleway Heavy"/>
              </a:rPr>
              <a:t>7. Artificial Neural Network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9BF8BD-156F-474B-B980-969FE0057717}"/>
              </a:ext>
            </a:extLst>
          </p:cNvPr>
          <p:cNvSpPr/>
          <p:nvPr/>
        </p:nvSpPr>
        <p:spPr>
          <a:xfrm>
            <a:off x="685800" y="2081897"/>
            <a:ext cx="16550034" cy="7709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>
                <a:latin typeface="F29"/>
              </a:rPr>
              <a:t>An </a:t>
            </a:r>
            <a:r>
              <a:rPr lang="en-US" sz="4500" b="1" dirty="0">
                <a:latin typeface="F33"/>
              </a:rPr>
              <a:t>Artificial Neural Network </a:t>
            </a:r>
            <a:r>
              <a:rPr lang="en-US" sz="4500" dirty="0">
                <a:latin typeface="F33"/>
              </a:rPr>
              <a:t>(ANN) </a:t>
            </a:r>
            <a:r>
              <a:rPr lang="en-US" sz="4500" dirty="0">
                <a:latin typeface="F29"/>
              </a:rPr>
              <a:t>attempts to mimic the </a:t>
            </a:r>
            <a:r>
              <a:rPr lang="en-US" sz="4500" b="1" dirty="0">
                <a:latin typeface="F29"/>
              </a:rPr>
              <a:t>network of neurons</a:t>
            </a:r>
            <a:r>
              <a:rPr lang="en-US" sz="4500" dirty="0">
                <a:latin typeface="F29"/>
              </a:rPr>
              <a:t> that makes up a </a:t>
            </a:r>
            <a:r>
              <a:rPr lang="en-US" sz="4500" b="1" dirty="0">
                <a:latin typeface="F29"/>
              </a:rPr>
              <a:t>human brain </a:t>
            </a:r>
            <a:r>
              <a:rPr lang="en-US" sz="4500" dirty="0">
                <a:latin typeface="F29"/>
              </a:rPr>
              <a:t>so that computers will have the option to understand things and make decisions in a </a:t>
            </a:r>
            <a:r>
              <a:rPr lang="en-US" sz="4500" b="1" dirty="0">
                <a:latin typeface="F29"/>
              </a:rPr>
              <a:t>human-like manner</a:t>
            </a:r>
            <a:r>
              <a:rPr lang="en-US" sz="4500" dirty="0">
                <a:latin typeface="F29"/>
              </a:rPr>
              <a:t>.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>
                <a:latin typeface="F29"/>
              </a:rPr>
              <a:t>An ANN consists of an </a:t>
            </a:r>
            <a:r>
              <a:rPr lang="en-US" sz="4500" b="1" dirty="0">
                <a:latin typeface="F33"/>
              </a:rPr>
              <a:t>input layer</a:t>
            </a:r>
            <a:r>
              <a:rPr lang="en-US" sz="4500" dirty="0">
                <a:latin typeface="F29"/>
              </a:rPr>
              <a:t>, </a:t>
            </a:r>
            <a:r>
              <a:rPr lang="en-US" sz="4500" b="1" dirty="0">
                <a:latin typeface="F33"/>
              </a:rPr>
              <a:t>hidden layers </a:t>
            </a:r>
            <a:r>
              <a:rPr lang="en-US" sz="4500" b="1" dirty="0">
                <a:latin typeface="F29"/>
              </a:rPr>
              <a:t>of </a:t>
            </a:r>
            <a:r>
              <a:rPr lang="en-US" sz="4500" b="1" dirty="0">
                <a:latin typeface="F33"/>
              </a:rPr>
              <a:t>nodes</a:t>
            </a:r>
            <a:r>
              <a:rPr lang="en-US" sz="4500" dirty="0">
                <a:latin typeface="F33"/>
              </a:rPr>
              <a:t> </a:t>
            </a:r>
            <a:r>
              <a:rPr lang="en-US" sz="4500" dirty="0">
                <a:latin typeface="F29"/>
              </a:rPr>
              <a:t>(or </a:t>
            </a:r>
            <a:r>
              <a:rPr lang="en-US" sz="4500" b="1" dirty="0">
                <a:latin typeface="F33"/>
              </a:rPr>
              <a:t>neurons</a:t>
            </a:r>
            <a:r>
              <a:rPr lang="en-US" sz="4500" dirty="0">
                <a:latin typeface="F29"/>
              </a:rPr>
              <a:t>, or </a:t>
            </a:r>
            <a:r>
              <a:rPr lang="en-US" sz="4500" b="1" dirty="0" err="1">
                <a:latin typeface="F33"/>
              </a:rPr>
              <a:t>perceptrons</a:t>
            </a:r>
            <a:r>
              <a:rPr lang="en-US" sz="4500" dirty="0">
                <a:latin typeface="F29"/>
              </a:rPr>
              <a:t>), and an </a:t>
            </a:r>
            <a:r>
              <a:rPr lang="en-US" sz="4500" b="1" dirty="0">
                <a:latin typeface="F33"/>
              </a:rPr>
              <a:t>output layer</a:t>
            </a:r>
            <a:r>
              <a:rPr lang="en-US" sz="4500" dirty="0">
                <a:latin typeface="F29"/>
              </a:rPr>
              <a:t>.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>
                <a:latin typeface="F29"/>
              </a:rPr>
              <a:t>The </a:t>
            </a:r>
            <a:r>
              <a:rPr lang="en-US" sz="4500" b="1" dirty="0">
                <a:latin typeface="F29"/>
              </a:rPr>
              <a:t>input layer </a:t>
            </a:r>
            <a:r>
              <a:rPr lang="en-US" sz="4500" dirty="0">
                <a:latin typeface="F29"/>
              </a:rPr>
              <a:t>receives the </a:t>
            </a:r>
            <a:r>
              <a:rPr lang="en-US" sz="4500" b="1" dirty="0">
                <a:latin typeface="F29"/>
              </a:rPr>
              <a:t>raw input</a:t>
            </a:r>
            <a:r>
              <a:rPr lang="en-US" sz="4500" dirty="0">
                <a:latin typeface="F29"/>
              </a:rPr>
              <a:t>, which is then processed by </a:t>
            </a:r>
            <a:r>
              <a:rPr lang="en-US" sz="4500" b="1" dirty="0">
                <a:latin typeface="F29"/>
              </a:rPr>
              <a:t>multiple hidden layers</a:t>
            </a:r>
            <a:r>
              <a:rPr lang="en-US" sz="4500" dirty="0">
                <a:latin typeface="F29"/>
              </a:rPr>
              <a:t>, and the </a:t>
            </a:r>
            <a:r>
              <a:rPr lang="en-US" sz="4500" b="1" dirty="0">
                <a:latin typeface="F29"/>
              </a:rPr>
              <a:t>output layer </a:t>
            </a:r>
            <a:r>
              <a:rPr lang="en-US" sz="4500" dirty="0">
                <a:latin typeface="F29"/>
              </a:rPr>
              <a:t>produces the prediction.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>
                <a:latin typeface="F29"/>
              </a:rPr>
              <a:t>Every </a:t>
            </a:r>
            <a:r>
              <a:rPr lang="en-US" sz="4500" b="1" dirty="0">
                <a:latin typeface="F29"/>
              </a:rPr>
              <a:t>neuron</a:t>
            </a:r>
            <a:r>
              <a:rPr lang="en-US" sz="4500" dirty="0">
                <a:latin typeface="F29"/>
              </a:rPr>
              <a:t> in the </a:t>
            </a:r>
            <a:r>
              <a:rPr lang="en-US" sz="4500" b="1" dirty="0">
                <a:latin typeface="F29"/>
              </a:rPr>
              <a:t>hidden layers </a:t>
            </a:r>
            <a:r>
              <a:rPr lang="en-US" sz="4500" dirty="0">
                <a:latin typeface="F29"/>
              </a:rPr>
              <a:t>is a </a:t>
            </a:r>
            <a:r>
              <a:rPr lang="en-US" sz="4500" b="1" dirty="0">
                <a:latin typeface="F29"/>
              </a:rPr>
              <a:t>linear combination </a:t>
            </a:r>
            <a:r>
              <a:rPr lang="en-US" sz="4500" dirty="0">
                <a:latin typeface="F29"/>
              </a:rPr>
              <a:t>of the input variables with some </a:t>
            </a:r>
            <a:r>
              <a:rPr lang="en-US" sz="4500" b="1" dirty="0">
                <a:latin typeface="F29"/>
              </a:rPr>
              <a:t>weights</a:t>
            </a:r>
            <a:r>
              <a:rPr lang="en-US" sz="4500" dirty="0">
                <a:latin typeface="F29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845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840200" y="9309708"/>
            <a:ext cx="1219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65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9E9B02F-925F-4BEE-B994-7646A86D3BDD}"/>
              </a:ext>
            </a:extLst>
          </p:cNvPr>
          <p:cNvSpPr/>
          <p:nvPr/>
        </p:nvSpPr>
        <p:spPr>
          <a:xfrm>
            <a:off x="685800" y="637835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619EB6B3-3E14-4C2C-A16D-02B360E95CD1}"/>
              </a:ext>
            </a:extLst>
          </p:cNvPr>
          <p:cNvSpPr txBox="1"/>
          <p:nvPr/>
        </p:nvSpPr>
        <p:spPr>
          <a:xfrm>
            <a:off x="996080" y="454247"/>
            <a:ext cx="12757240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7.  Artificial Neural Network (cont.)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9BF8BD-156F-474B-B980-969FE0057717}"/>
              </a:ext>
            </a:extLst>
          </p:cNvPr>
          <p:cNvSpPr/>
          <p:nvPr/>
        </p:nvSpPr>
        <p:spPr>
          <a:xfrm>
            <a:off x="381000" y="2006877"/>
            <a:ext cx="17068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>
                <a:latin typeface="F29"/>
              </a:rPr>
              <a:t>An ANN with </a:t>
            </a:r>
            <a:r>
              <a:rPr lang="en-US" sz="4500" b="1" dirty="0">
                <a:latin typeface="F29"/>
              </a:rPr>
              <a:t>one hidden layer </a:t>
            </a:r>
            <a:r>
              <a:rPr lang="en-US" sz="4500" dirty="0">
                <a:latin typeface="F29"/>
              </a:rPr>
              <a:t>and a </a:t>
            </a:r>
            <a:r>
              <a:rPr lang="en-US" sz="4500" b="1" dirty="0">
                <a:latin typeface="F29"/>
              </a:rPr>
              <a:t>single neuron </a:t>
            </a:r>
            <a:r>
              <a:rPr lang="en-US" sz="4500" dirty="0">
                <a:latin typeface="F29"/>
              </a:rPr>
              <a:t>looks something like this: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7755D2-DE18-44E8-AA8B-790290CF1A4C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329" y="3410563"/>
            <a:ext cx="13672515" cy="621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2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764000" y="9309708"/>
            <a:ext cx="1295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66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9E9B02F-925F-4BEE-B994-7646A86D3BDD}"/>
              </a:ext>
            </a:extLst>
          </p:cNvPr>
          <p:cNvSpPr/>
          <p:nvPr/>
        </p:nvSpPr>
        <p:spPr>
          <a:xfrm>
            <a:off x="685800" y="637835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619EB6B3-3E14-4C2C-A16D-02B360E95CD1}"/>
              </a:ext>
            </a:extLst>
          </p:cNvPr>
          <p:cNvSpPr txBox="1"/>
          <p:nvPr/>
        </p:nvSpPr>
        <p:spPr>
          <a:xfrm>
            <a:off x="958761" y="495300"/>
            <a:ext cx="12757240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7.   Artificial Neural Network (cont.)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9BF8BD-156F-474B-B980-969FE0057717}"/>
              </a:ext>
            </a:extLst>
          </p:cNvPr>
          <p:cNvSpPr/>
          <p:nvPr/>
        </p:nvSpPr>
        <p:spPr>
          <a:xfrm>
            <a:off x="381000" y="2006877"/>
            <a:ext cx="17068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>
                <a:latin typeface="F29"/>
              </a:rPr>
              <a:t>More generally, an ANN with </a:t>
            </a:r>
            <a:r>
              <a:rPr lang="en-US" sz="4500" b="1" dirty="0">
                <a:latin typeface="F29"/>
              </a:rPr>
              <a:t>multiple hidden layers </a:t>
            </a:r>
            <a:r>
              <a:rPr lang="en-US" sz="4500" dirty="0">
                <a:latin typeface="F29"/>
              </a:rPr>
              <a:t>would look something like this: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6DAD03-61B1-4C9A-84EB-3D0F9B0824C9}"/>
              </a:ext>
            </a:extLst>
          </p:cNvPr>
          <p:cNvPicPr/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086" y="2810870"/>
            <a:ext cx="12931913" cy="698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0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687800" y="9309708"/>
            <a:ext cx="1371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67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9E9B02F-925F-4BEE-B994-7646A86D3BDD}"/>
              </a:ext>
            </a:extLst>
          </p:cNvPr>
          <p:cNvSpPr/>
          <p:nvPr/>
        </p:nvSpPr>
        <p:spPr>
          <a:xfrm>
            <a:off x="685800" y="637835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619EB6B3-3E14-4C2C-A16D-02B360E95CD1}"/>
              </a:ext>
            </a:extLst>
          </p:cNvPr>
          <p:cNvSpPr txBox="1"/>
          <p:nvPr/>
        </p:nvSpPr>
        <p:spPr>
          <a:xfrm>
            <a:off x="958761" y="495300"/>
            <a:ext cx="12757240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7. Artificial Neural Network (cont.)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9BF8BD-156F-474B-B980-969FE0057717}"/>
              </a:ext>
            </a:extLst>
          </p:cNvPr>
          <p:cNvSpPr/>
          <p:nvPr/>
        </p:nvSpPr>
        <p:spPr>
          <a:xfrm>
            <a:off x="381000" y="2006877"/>
            <a:ext cx="17068800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>
                <a:latin typeface="F29"/>
              </a:rPr>
              <a:t>A typical diagram of a </a:t>
            </a:r>
            <a:r>
              <a:rPr lang="en-US" sz="4500" b="1" dirty="0">
                <a:latin typeface="F29"/>
              </a:rPr>
              <a:t>biological neural network </a:t>
            </a:r>
            <a:r>
              <a:rPr lang="en-US" sz="4500" dirty="0">
                <a:latin typeface="F29"/>
              </a:rPr>
              <a:t>in the brain looks like this:</a:t>
            </a:r>
          </a:p>
          <a:p>
            <a:endParaRPr lang="en-US" sz="4500" dirty="0">
              <a:latin typeface="F29"/>
            </a:endParaRPr>
          </a:p>
          <a:p>
            <a:endParaRPr lang="en-US" sz="4500" dirty="0">
              <a:latin typeface="F29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b="1" dirty="0">
                <a:latin typeface="F29"/>
              </a:rPr>
              <a:t>Dendrites</a:t>
            </a:r>
            <a:r>
              <a:rPr lang="en-US" sz="4500" dirty="0">
                <a:latin typeface="F29"/>
              </a:rPr>
              <a:t> from biological </a:t>
            </a:r>
          </a:p>
          <a:p>
            <a:r>
              <a:rPr lang="en-US" sz="4500" dirty="0">
                <a:latin typeface="F29"/>
              </a:rPr>
              <a:t>      neural networks represent </a:t>
            </a:r>
          </a:p>
          <a:p>
            <a:r>
              <a:rPr lang="en-US" sz="4500" b="1" dirty="0">
                <a:latin typeface="F29"/>
              </a:rPr>
              <a:t>      inputs </a:t>
            </a:r>
            <a:r>
              <a:rPr lang="en-US" sz="4500" dirty="0">
                <a:latin typeface="F29"/>
              </a:rPr>
              <a:t>in ANN, </a:t>
            </a:r>
            <a:r>
              <a:rPr lang="en-US" sz="4500" b="1" dirty="0">
                <a:latin typeface="F29"/>
              </a:rPr>
              <a:t>cell nucleus </a:t>
            </a:r>
          </a:p>
          <a:p>
            <a:r>
              <a:rPr lang="en-US" sz="4500" dirty="0">
                <a:latin typeface="F29"/>
              </a:rPr>
              <a:t>      represents </a:t>
            </a:r>
            <a:r>
              <a:rPr lang="en-US" sz="4500" b="1" dirty="0">
                <a:latin typeface="F29"/>
              </a:rPr>
              <a:t>nodes</a:t>
            </a:r>
            <a:r>
              <a:rPr lang="en-US" sz="4500" dirty="0">
                <a:latin typeface="F29"/>
              </a:rPr>
              <a:t>, </a:t>
            </a:r>
            <a:r>
              <a:rPr lang="en-US" sz="4500" b="1" dirty="0">
                <a:latin typeface="F29"/>
              </a:rPr>
              <a:t>synapse</a:t>
            </a:r>
            <a:r>
              <a:rPr lang="en-US" sz="4500" dirty="0">
                <a:latin typeface="F29"/>
              </a:rPr>
              <a:t> </a:t>
            </a:r>
          </a:p>
          <a:p>
            <a:r>
              <a:rPr lang="en-US" sz="4500" dirty="0">
                <a:latin typeface="F29"/>
              </a:rPr>
              <a:t>      represents </a:t>
            </a:r>
            <a:r>
              <a:rPr lang="en-US" sz="4500" b="1" dirty="0">
                <a:latin typeface="F29"/>
              </a:rPr>
              <a:t>weights</a:t>
            </a:r>
            <a:r>
              <a:rPr lang="en-US" sz="4500" dirty="0">
                <a:latin typeface="F29"/>
              </a:rPr>
              <a:t>, and </a:t>
            </a:r>
          </a:p>
          <a:p>
            <a:r>
              <a:rPr lang="en-US" sz="4500" dirty="0">
                <a:latin typeface="F29"/>
              </a:rPr>
              <a:t>      </a:t>
            </a:r>
            <a:r>
              <a:rPr lang="en-US" sz="4500" b="1" dirty="0">
                <a:latin typeface="F29"/>
              </a:rPr>
              <a:t>axon</a:t>
            </a:r>
            <a:r>
              <a:rPr lang="en-US" sz="4500" dirty="0">
                <a:latin typeface="F29"/>
              </a:rPr>
              <a:t> represents </a:t>
            </a:r>
            <a:r>
              <a:rPr lang="en-US" sz="4500" b="1" dirty="0">
                <a:latin typeface="F29"/>
              </a:rPr>
              <a:t>output</a:t>
            </a:r>
            <a:r>
              <a:rPr lang="en-US" sz="4500" dirty="0">
                <a:latin typeface="F29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07E96D-1B7E-4073-AE85-79D7F634CABA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150" y="2326567"/>
            <a:ext cx="11655850" cy="701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3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840200" y="9309708"/>
            <a:ext cx="1219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68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9E9B02F-925F-4BEE-B994-7646A86D3BDD}"/>
              </a:ext>
            </a:extLst>
          </p:cNvPr>
          <p:cNvSpPr/>
          <p:nvPr/>
        </p:nvSpPr>
        <p:spPr>
          <a:xfrm>
            <a:off x="685800" y="637835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619EB6B3-3E14-4C2C-A16D-02B360E95CD1}"/>
              </a:ext>
            </a:extLst>
          </p:cNvPr>
          <p:cNvSpPr txBox="1"/>
          <p:nvPr/>
        </p:nvSpPr>
        <p:spPr>
          <a:xfrm>
            <a:off x="996422" y="416685"/>
            <a:ext cx="12757240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7.   Artificial Neural Network (cont.)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9BF8BD-156F-474B-B980-969FE0057717}"/>
              </a:ext>
            </a:extLst>
          </p:cNvPr>
          <p:cNvSpPr/>
          <p:nvPr/>
        </p:nvSpPr>
        <p:spPr>
          <a:xfrm>
            <a:off x="501614" y="1773624"/>
            <a:ext cx="16338586" cy="78021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500" b="1" dirty="0">
                <a:latin typeface="F29"/>
              </a:rPr>
              <a:t>Historical Note.</a:t>
            </a:r>
          </a:p>
          <a:p>
            <a:endParaRPr lang="en-US" sz="1100" b="1" dirty="0">
              <a:latin typeface="F29"/>
            </a:endParaRPr>
          </a:p>
          <a:p>
            <a:r>
              <a:rPr lang="en-US" sz="4500" dirty="0">
                <a:latin typeface="F29"/>
              </a:rPr>
              <a:t>The </a:t>
            </a:r>
            <a:r>
              <a:rPr lang="en-US" sz="4500" b="1" dirty="0">
                <a:latin typeface="F29"/>
              </a:rPr>
              <a:t>oldest type </a:t>
            </a:r>
            <a:r>
              <a:rPr lang="en-US" sz="4500" dirty="0">
                <a:latin typeface="F29"/>
              </a:rPr>
              <a:t>of neural network, </a:t>
            </a:r>
          </a:p>
          <a:p>
            <a:r>
              <a:rPr lang="en-US" sz="4500" dirty="0">
                <a:latin typeface="F29"/>
              </a:rPr>
              <a:t>known as </a:t>
            </a:r>
            <a:r>
              <a:rPr lang="en-US" sz="4500" b="1" dirty="0">
                <a:latin typeface="F29"/>
              </a:rPr>
              <a:t>Perceptron</a:t>
            </a:r>
            <a:r>
              <a:rPr lang="en-US" sz="4500" dirty="0">
                <a:latin typeface="F29"/>
              </a:rPr>
              <a:t>, was introduced </a:t>
            </a:r>
          </a:p>
          <a:p>
            <a:r>
              <a:rPr lang="en-US" sz="4500" dirty="0">
                <a:latin typeface="F29"/>
              </a:rPr>
              <a:t>by Frank Rosenblatt (1928-1971) in </a:t>
            </a:r>
          </a:p>
          <a:p>
            <a:r>
              <a:rPr lang="en-US" sz="4500" dirty="0">
                <a:latin typeface="F29"/>
              </a:rPr>
              <a:t>1958.</a:t>
            </a:r>
          </a:p>
          <a:p>
            <a:endParaRPr lang="en-US" sz="4500" dirty="0">
              <a:latin typeface="F29"/>
            </a:endParaRPr>
          </a:p>
          <a:p>
            <a:endParaRPr lang="en-US" sz="4500" dirty="0">
              <a:latin typeface="F29"/>
            </a:endParaRPr>
          </a:p>
          <a:p>
            <a:endParaRPr lang="en-US" sz="4500" dirty="0">
              <a:latin typeface="F29"/>
            </a:endParaRPr>
          </a:p>
          <a:p>
            <a:endParaRPr lang="en-US" sz="4500" dirty="0">
              <a:latin typeface="F29"/>
            </a:endParaRPr>
          </a:p>
          <a:p>
            <a:r>
              <a:rPr lang="en-US" sz="4000" dirty="0"/>
              <a:t>Rosenblatt, F. (1958). ”The perceptron: A probabilistic model for information storage and organization in the brain</a:t>
            </a:r>
            <a:r>
              <a:rPr lang="en-US" sz="4000" i="1" dirty="0"/>
              <a:t>.” Psychological Review, </a:t>
            </a:r>
            <a:r>
              <a:rPr lang="en-US" sz="4000" dirty="0"/>
              <a:t>65(6), 386–408.</a:t>
            </a:r>
            <a:r>
              <a:rPr lang="en-US" sz="4500" dirty="0"/>
              <a:t>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359A96-60AE-490B-9787-081EBDE81B4B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986" y="941434"/>
            <a:ext cx="7994294" cy="69782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86E635-5D6E-4583-8CCF-F4717C004A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977" y="4914900"/>
            <a:ext cx="229552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8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69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9E9B02F-925F-4BEE-B994-7646A86D3BDD}"/>
              </a:ext>
            </a:extLst>
          </p:cNvPr>
          <p:cNvSpPr/>
          <p:nvPr/>
        </p:nvSpPr>
        <p:spPr>
          <a:xfrm>
            <a:off x="685800" y="637835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619EB6B3-3E14-4C2C-A16D-02B360E95CD1}"/>
              </a:ext>
            </a:extLst>
          </p:cNvPr>
          <p:cNvSpPr txBox="1"/>
          <p:nvPr/>
        </p:nvSpPr>
        <p:spPr>
          <a:xfrm>
            <a:off x="958761" y="495300"/>
            <a:ext cx="12757240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7.   Artificial Neural Network (cont.)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9BF8BD-156F-474B-B980-969FE0057717}"/>
              </a:ext>
            </a:extLst>
          </p:cNvPr>
          <p:cNvSpPr/>
          <p:nvPr/>
        </p:nvSpPr>
        <p:spPr>
          <a:xfrm>
            <a:off x="698269" y="1688296"/>
            <a:ext cx="16599131" cy="8325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500" b="1" dirty="0">
                <a:latin typeface="F29"/>
              </a:rPr>
              <a:t>Theoretical Foundation.</a:t>
            </a:r>
          </a:p>
          <a:p>
            <a:endParaRPr lang="en-US" sz="1000" b="1" dirty="0">
              <a:latin typeface="F29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>
                <a:latin typeface="F29"/>
              </a:rPr>
              <a:t>In an ANN, the </a:t>
            </a:r>
            <a:r>
              <a:rPr lang="en-US" sz="4500" b="1" dirty="0">
                <a:latin typeface="F29"/>
              </a:rPr>
              <a:t>input</a:t>
            </a:r>
            <a:r>
              <a:rPr lang="en-US" sz="4500" dirty="0">
                <a:latin typeface="F29"/>
              </a:rPr>
              <a:t> goes through a </a:t>
            </a:r>
            <a:r>
              <a:rPr lang="en-US" sz="4500" b="1" dirty="0">
                <a:latin typeface="F29"/>
              </a:rPr>
              <a:t>series of transformations </a:t>
            </a:r>
            <a:r>
              <a:rPr lang="en-US" sz="4500" dirty="0">
                <a:latin typeface="F29"/>
              </a:rPr>
              <a:t>using the </a:t>
            </a:r>
            <a:r>
              <a:rPr lang="en-US" sz="4500" b="1" dirty="0">
                <a:latin typeface="F29"/>
              </a:rPr>
              <a:t>hidden layers</a:t>
            </a:r>
            <a:r>
              <a:rPr lang="en-US" sz="4500" dirty="0">
                <a:latin typeface="F29"/>
              </a:rPr>
              <a:t>, which finally result in the </a:t>
            </a:r>
            <a:r>
              <a:rPr lang="en-US" sz="4500" b="1" dirty="0">
                <a:latin typeface="F29"/>
              </a:rPr>
              <a:t>output</a:t>
            </a:r>
            <a:r>
              <a:rPr lang="en-US" sz="4500" dirty="0">
                <a:latin typeface="F29"/>
              </a:rPr>
              <a:t> expressed as a </a:t>
            </a:r>
            <a:r>
              <a:rPr lang="en-US" sz="4500" b="1" dirty="0">
                <a:latin typeface="F29"/>
              </a:rPr>
              <a:t>linear combination</a:t>
            </a:r>
            <a:r>
              <a:rPr lang="en-US" sz="4500" dirty="0">
                <a:latin typeface="F29"/>
              </a:rPr>
              <a:t> of </a:t>
            </a:r>
            <a:r>
              <a:rPr lang="en-US" sz="4500" b="1" dirty="0">
                <a:latin typeface="F29"/>
              </a:rPr>
              <a:t>weighted input features </a:t>
            </a:r>
            <a:r>
              <a:rPr lang="en-US" sz="4500" dirty="0">
                <a:latin typeface="F29"/>
              </a:rPr>
              <a:t>with a </a:t>
            </a:r>
            <a:r>
              <a:rPr lang="en-US" sz="4500" b="1" dirty="0">
                <a:latin typeface="F29"/>
              </a:rPr>
              <a:t>bias term </a:t>
            </a:r>
            <a:r>
              <a:rPr lang="en-US" sz="4500" dirty="0">
                <a:latin typeface="F29"/>
              </a:rPr>
              <a:t>included.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>
                <a:latin typeface="F29"/>
              </a:rPr>
              <a:t>After producing the </a:t>
            </a:r>
            <a:r>
              <a:rPr lang="en-US" sz="4500" b="1" dirty="0">
                <a:latin typeface="F29"/>
              </a:rPr>
              <a:t>output</a:t>
            </a:r>
            <a:r>
              <a:rPr lang="en-US" sz="4500" dirty="0">
                <a:latin typeface="F29"/>
              </a:rPr>
              <a:t>, an </a:t>
            </a:r>
            <a:r>
              <a:rPr lang="en-US" sz="4500" b="1" dirty="0">
                <a:latin typeface="F29"/>
              </a:rPr>
              <a:t>error</a:t>
            </a:r>
            <a:r>
              <a:rPr lang="en-US" sz="4500" dirty="0">
                <a:latin typeface="F29"/>
              </a:rPr>
              <a:t> (or </a:t>
            </a:r>
            <a:r>
              <a:rPr lang="en-US" sz="4500" b="1" dirty="0">
                <a:latin typeface="F29"/>
              </a:rPr>
              <a:t>loss</a:t>
            </a:r>
            <a:r>
              <a:rPr lang="en-US" sz="4500" dirty="0">
                <a:latin typeface="F29"/>
              </a:rPr>
              <a:t>) is calculated and a </a:t>
            </a:r>
          </a:p>
          <a:p>
            <a:r>
              <a:rPr lang="en-US" sz="4500" dirty="0">
                <a:latin typeface="F29"/>
              </a:rPr>
              <a:t>      </a:t>
            </a:r>
            <a:r>
              <a:rPr lang="en-US" sz="4500" b="1" dirty="0">
                <a:latin typeface="F29"/>
              </a:rPr>
              <a:t>correction</a:t>
            </a:r>
            <a:r>
              <a:rPr lang="en-US" sz="4500" dirty="0">
                <a:latin typeface="F29"/>
              </a:rPr>
              <a:t> is sent back to the network. This process is known as </a:t>
            </a:r>
          </a:p>
          <a:p>
            <a:r>
              <a:rPr lang="en-US" sz="4500" b="1" dirty="0">
                <a:latin typeface="F29"/>
              </a:rPr>
              <a:t>     </a:t>
            </a:r>
            <a:r>
              <a:rPr lang="en-US" sz="4500" dirty="0">
                <a:latin typeface="F29"/>
              </a:rPr>
              <a:t> </a:t>
            </a:r>
            <a:r>
              <a:rPr lang="en-US" sz="4500" b="1" dirty="0">
                <a:latin typeface="F29"/>
              </a:rPr>
              <a:t>back</a:t>
            </a:r>
            <a:r>
              <a:rPr lang="en-US" sz="4500" dirty="0">
                <a:latin typeface="F29"/>
              </a:rPr>
              <a:t> (or </a:t>
            </a:r>
            <a:r>
              <a:rPr lang="en-US" sz="4500" b="1" dirty="0">
                <a:latin typeface="F29"/>
              </a:rPr>
              <a:t>backward) propagation</a:t>
            </a:r>
            <a:r>
              <a:rPr lang="en-US" sz="4500" dirty="0">
                <a:latin typeface="F29"/>
              </a:rPr>
              <a:t>.</a:t>
            </a:r>
          </a:p>
          <a:p>
            <a:r>
              <a:rPr lang="en-US" sz="4500" b="1" dirty="0">
                <a:latin typeface="F29"/>
              </a:rPr>
              <a:t>Historical Note.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>
                <a:latin typeface="F29"/>
              </a:rPr>
              <a:t>An ANN with </a:t>
            </a:r>
            <a:r>
              <a:rPr lang="en-US" sz="4000" b="1" dirty="0">
                <a:latin typeface="F29"/>
              </a:rPr>
              <a:t>back propagation </a:t>
            </a:r>
            <a:r>
              <a:rPr lang="en-US" sz="4000" dirty="0">
                <a:latin typeface="F29"/>
              </a:rPr>
              <a:t>was introduced in </a:t>
            </a:r>
            <a:r>
              <a:rPr lang="en-US" sz="4000" dirty="0" err="1">
                <a:latin typeface="F29"/>
              </a:rPr>
              <a:t>Rumelhart</a:t>
            </a:r>
            <a:r>
              <a:rPr lang="en-US" sz="4000" dirty="0">
                <a:latin typeface="F29"/>
              </a:rPr>
              <a:t>, D. E., </a:t>
            </a:r>
          </a:p>
          <a:p>
            <a:r>
              <a:rPr lang="en-US" sz="4000" dirty="0">
                <a:latin typeface="F29"/>
              </a:rPr>
              <a:t>     Hinton, G. E., and Williams, R. J. (1986). “Learning representations </a:t>
            </a:r>
          </a:p>
          <a:p>
            <a:r>
              <a:rPr lang="en-US" sz="4000" dirty="0">
                <a:latin typeface="F29"/>
              </a:rPr>
              <a:t>      by back-propagating errors”. </a:t>
            </a:r>
            <a:r>
              <a:rPr lang="en-US" sz="4000" i="1" dirty="0">
                <a:latin typeface="F29"/>
              </a:rPr>
              <a:t>Nature</a:t>
            </a:r>
            <a:r>
              <a:rPr lang="en-US" sz="4000" dirty="0">
                <a:latin typeface="F29"/>
              </a:rPr>
              <a:t>, 323(6088), 533-536. </a:t>
            </a:r>
          </a:p>
        </p:txBody>
      </p:sp>
    </p:spTree>
    <p:extLst>
      <p:ext uri="{BB962C8B-B14F-4D97-AF65-F5344CB8AC3E}">
        <p14:creationId xmlns:p14="http://schemas.microsoft.com/office/powerpoint/2010/main" val="277598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7235834" y="9309708"/>
            <a:ext cx="8235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7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C4552FD6-6C3A-4895-AA72-AA97442B83FA}"/>
              </a:ext>
            </a:extLst>
          </p:cNvPr>
          <p:cNvSpPr/>
          <p:nvPr/>
        </p:nvSpPr>
        <p:spPr>
          <a:xfrm>
            <a:off x="457200" y="800100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8251AA60-6981-493C-830A-88A6C66F796E}"/>
              </a:ext>
            </a:extLst>
          </p:cNvPr>
          <p:cNvSpPr txBox="1"/>
          <p:nvPr/>
        </p:nvSpPr>
        <p:spPr>
          <a:xfrm>
            <a:off x="851904" y="571500"/>
            <a:ext cx="10590775" cy="1003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1.   Decision Tree 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AFE43B-7500-4C5A-989F-33E4161D73DF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006" y="171830"/>
            <a:ext cx="14244794" cy="1000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65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16400" y="9309708"/>
            <a:ext cx="1143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70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9E9B02F-925F-4BEE-B994-7646A86D3BDD}"/>
              </a:ext>
            </a:extLst>
          </p:cNvPr>
          <p:cNvSpPr/>
          <p:nvPr/>
        </p:nvSpPr>
        <p:spPr>
          <a:xfrm>
            <a:off x="685800" y="637835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619EB6B3-3E14-4C2C-A16D-02B360E95CD1}"/>
              </a:ext>
            </a:extLst>
          </p:cNvPr>
          <p:cNvSpPr txBox="1"/>
          <p:nvPr/>
        </p:nvSpPr>
        <p:spPr>
          <a:xfrm>
            <a:off x="979455" y="378325"/>
            <a:ext cx="12757240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7.   Artificial Neural Network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79BF8BD-156F-474B-B980-969FE0057717}"/>
                  </a:ext>
                </a:extLst>
              </p:cNvPr>
              <p:cNvSpPr/>
              <p:nvPr/>
            </p:nvSpPr>
            <p:spPr>
              <a:xfrm>
                <a:off x="637115" y="2272417"/>
                <a:ext cx="16850785" cy="66325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An ANN starts with a set of </a:t>
                </a:r>
                <a:r>
                  <a:rPr lang="en-US" sz="4500" b="1" dirty="0"/>
                  <a:t>initial weights </a:t>
                </a:r>
                <a:r>
                  <a:rPr lang="en-US" sz="4500" dirty="0"/>
                  <a:t>and then gradually modifies the weights during the </a:t>
                </a:r>
                <a:r>
                  <a:rPr lang="en-US" sz="4500" b="1" dirty="0"/>
                  <a:t>training cycle </a:t>
                </a:r>
                <a:r>
                  <a:rPr lang="en-US" sz="4500" dirty="0"/>
                  <a:t>to settle down to a </a:t>
                </a:r>
                <a:r>
                  <a:rPr lang="en-US" sz="4500" b="1" dirty="0"/>
                  <a:t>set of weights</a:t>
                </a:r>
                <a:r>
                  <a:rPr lang="en-US" sz="4500" dirty="0"/>
                  <a:t> capable of realizing the </a:t>
                </a:r>
                <a:r>
                  <a:rPr lang="en-US" sz="4500" b="1" dirty="0"/>
                  <a:t>input-output mapping </a:t>
                </a:r>
                <a:r>
                  <a:rPr lang="en-US" sz="4500" dirty="0"/>
                  <a:t>with a </a:t>
                </a:r>
                <a:r>
                  <a:rPr lang="en-US" sz="4500" b="1" dirty="0"/>
                  <a:t>minimum error</a:t>
                </a:r>
                <a:r>
                  <a:rPr lang="en-US" sz="4500" dirty="0"/>
                  <a:t>.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1000" dirty="0">
                  <a:highlight>
                    <a:srgbClr val="FFFF00"/>
                  </a:highlight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Denote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e>
                    </m:d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′, </m:t>
                    </m:r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4500" dirty="0"/>
                  <a:t> the set of vectors of </a:t>
                </a:r>
                <a:r>
                  <a:rPr lang="en-US" sz="4500" b="1" dirty="0"/>
                  <a:t>input variables</a:t>
                </a:r>
                <a:r>
                  <a:rPr lang="en-US" sz="4500" dirty="0"/>
                  <a:t>, and let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45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500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acc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45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45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)′</m:t>
                    </m:r>
                  </m:oMath>
                </a14:m>
                <a:r>
                  <a:rPr lang="en-US" sz="4500" dirty="0"/>
                  <a:t> be the </a:t>
                </a:r>
                <a:r>
                  <a:rPr lang="en-US" sz="4500" b="1" dirty="0"/>
                  <a:t>output vector</a:t>
                </a:r>
                <a:r>
                  <a:rPr lang="en-US" sz="4500" dirty="0"/>
                  <a:t>. Also, suppose there is one hidden layer with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4500" dirty="0"/>
                  <a:t> </a:t>
                </a:r>
                <a:r>
                  <a:rPr lang="en-US" sz="4500" b="1" dirty="0"/>
                  <a:t>neurons</a:t>
                </a:r>
                <a:r>
                  <a:rPr lang="en-US" sz="45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4500" dirty="0"/>
                  <a:t>.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 The </a:t>
                </a:r>
                <a:r>
                  <a:rPr lang="en-US" sz="4500" b="1" dirty="0"/>
                  <a:t>response</a:t>
                </a:r>
                <a:r>
                  <a:rPr lang="en-US" sz="4500" dirty="0"/>
                  <a:t> of the </a:t>
                </a:r>
                <a:r>
                  <a:rPr lang="en-US" sz="4500" b="1" dirty="0"/>
                  <a:t>hidden layer </a:t>
                </a:r>
                <a:r>
                  <a:rPr lang="en-US" sz="4500" dirty="0"/>
                  <a:t>for the </a:t>
                </a:r>
                <a:r>
                  <a:rPr lang="en-US" sz="4500" i="1" dirty="0" err="1"/>
                  <a:t>i</a:t>
                </a:r>
                <a:r>
                  <a:rPr lang="en-US" sz="4500" dirty="0" err="1"/>
                  <a:t>th</a:t>
                </a:r>
                <a:r>
                  <a:rPr lang="en-US" sz="4500" dirty="0"/>
                  <a:t> individual is the vector</a:t>
                </a:r>
              </a:p>
              <a:p>
                <a:r>
                  <a:rPr lang="en-US" sz="4500" dirty="0"/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b="1" i="0" smtClean="0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5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45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4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5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4500" b="0" i="1" smtClean="0">
                                    <a:latin typeface="Cambria Math" panose="02040503050406030204" pitchFamily="18" charset="0"/>
                                  </a:rPr>
                                  <m:t>𝑖𝑚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4500" b="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79BF8BD-156F-474B-B980-969FE0057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15" y="2272417"/>
                <a:ext cx="16850785" cy="6632585"/>
              </a:xfrm>
              <a:prstGeom prst="rect">
                <a:avLst/>
              </a:prstGeom>
              <a:blipFill>
                <a:blip r:embed="rId11"/>
                <a:stretch>
                  <a:fillRect l="-1375" t="-1930" r="-2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028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840200" y="9309708"/>
            <a:ext cx="1219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71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9E9B02F-925F-4BEE-B994-7646A86D3BDD}"/>
              </a:ext>
            </a:extLst>
          </p:cNvPr>
          <p:cNvSpPr/>
          <p:nvPr/>
        </p:nvSpPr>
        <p:spPr>
          <a:xfrm>
            <a:off x="685800" y="637835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619EB6B3-3E14-4C2C-A16D-02B360E95CD1}"/>
              </a:ext>
            </a:extLst>
          </p:cNvPr>
          <p:cNvSpPr txBox="1"/>
          <p:nvPr/>
        </p:nvSpPr>
        <p:spPr>
          <a:xfrm>
            <a:off x="958761" y="495300"/>
            <a:ext cx="12757240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7.   Artificial Neural Network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79BF8BD-156F-474B-B980-969FE0057717}"/>
                  </a:ext>
                </a:extLst>
              </p:cNvPr>
              <p:cNvSpPr/>
              <p:nvPr/>
            </p:nvSpPr>
            <p:spPr>
              <a:xfrm>
                <a:off x="422263" y="1818866"/>
                <a:ext cx="16850785" cy="72312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An ANN produces outputs governed by the relations: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b="1" i="0" smtClean="0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500" b="1" i="0" smtClean="0"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sSub>
                          <m:sSubPr>
                            <m:ctrlPr>
                              <a:rPr lang="en-US" sz="4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5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500" b="1" i="0" smtClean="0"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  <m:sub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4500" dirty="0">
                    <a:latin typeface="F29"/>
                  </a:rPr>
                  <a:t>   and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45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4500" b="1" i="0" smtClean="0"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500" b="1" i="0" smtClean="0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4500" dirty="0">
                    <a:latin typeface="F29"/>
                  </a:rPr>
                  <a:t>,</a:t>
                </a:r>
              </a:p>
              <a:p>
                <a:pPr algn="ctr"/>
                <a:endParaRPr lang="en-US" sz="1000" dirty="0">
                  <a:latin typeface="F29"/>
                </a:endParaRPr>
              </a:p>
              <a:p>
                <a:pPr algn="ctr"/>
                <a:endParaRPr lang="en-US" sz="1000" dirty="0">
                  <a:latin typeface="F29"/>
                </a:endParaRPr>
              </a:p>
              <a:p>
                <a:r>
                  <a:rPr lang="en-US" sz="4500" dirty="0">
                    <a:latin typeface="F29"/>
                  </a:rPr>
                  <a:t>      where </a:t>
                </a:r>
                <a14:m>
                  <m:oMath xmlns:m="http://schemas.openxmlformats.org/officeDocument/2006/math"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4500" dirty="0">
                    <a:latin typeface="F29"/>
                  </a:rPr>
                  <a:t> is the </a:t>
                </a:r>
                <a:r>
                  <a:rPr lang="en-US" sz="4500" b="1" dirty="0">
                    <a:latin typeface="F29"/>
                  </a:rPr>
                  <a:t>activation function</a:t>
                </a:r>
                <a:r>
                  <a:rPr lang="en-US" sz="4500" dirty="0">
                    <a:latin typeface="F29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45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4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5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4500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45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4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5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4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45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45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4500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45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4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5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45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4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45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4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5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4500" b="0" i="1" smtClean="0">
                                      <a:latin typeface="Cambria Math" panose="02040503050406030204" pitchFamily="18" charset="0"/>
                                    </a:rPr>
                                    <m:t>𝑚𝑘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4500" dirty="0">
                    <a:latin typeface="F29"/>
                  </a:rPr>
                  <a:t> is the        </a:t>
                </a:r>
              </a:p>
              <a:p>
                <a:r>
                  <a:rPr lang="en-US" sz="4500" b="1" dirty="0">
                    <a:latin typeface="F29"/>
                  </a:rPr>
                  <a:t>      hidden layer weight matrix</a:t>
                </a:r>
                <a:r>
                  <a:rPr lang="en-US" sz="4500" dirty="0">
                    <a:latin typeface="F29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500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45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Sup>
                          <m:sSubSupPr>
                            <m:ctrlP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𝑖𝑚</m:t>
                            </m:r>
                          </m:sub>
                          <m:sup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4500" dirty="0">
                    <a:latin typeface="F29"/>
                  </a:rPr>
                  <a:t> is the vector of      </a:t>
                </a:r>
              </a:p>
              <a:p>
                <a:r>
                  <a:rPr lang="en-US" sz="4500" b="1" dirty="0">
                    <a:latin typeface="F29"/>
                  </a:rPr>
                  <a:t>      output weights </a:t>
                </a:r>
                <a:r>
                  <a:rPr lang="en-US" sz="4500" dirty="0">
                    <a:latin typeface="F29"/>
                  </a:rPr>
                  <a:t>for the </a:t>
                </a:r>
                <a:r>
                  <a:rPr lang="en-US" sz="4500" i="1" dirty="0" err="1">
                    <a:latin typeface="F29"/>
                  </a:rPr>
                  <a:t>i</a:t>
                </a:r>
                <a:r>
                  <a:rPr lang="en-US" sz="4500" dirty="0" err="1">
                    <a:latin typeface="F29"/>
                  </a:rPr>
                  <a:t>th</a:t>
                </a:r>
                <a:r>
                  <a:rPr lang="en-US" sz="4500" dirty="0">
                    <a:latin typeface="F29"/>
                  </a:rPr>
                  <a:t> individual,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b="1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45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4500" i="1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𝑖𝑚</m:t>
                        </m:r>
                      </m:sub>
                    </m:sSub>
                    <m:r>
                      <a:rPr lang="en-US" sz="4500" i="1">
                        <a:latin typeface="Cambria Math" panose="02040503050406030204" pitchFamily="18" charset="0"/>
                      </a:rPr>
                      <m:t>)′</m:t>
                    </m:r>
                  </m:oMath>
                </a14:m>
                <a:r>
                  <a:rPr lang="en-US" sz="4500" dirty="0">
                    <a:latin typeface="F29"/>
                  </a:rPr>
                  <a:t>is the </a:t>
                </a:r>
              </a:p>
              <a:p>
                <a:r>
                  <a:rPr lang="en-US" sz="4500" b="1" dirty="0">
                    <a:latin typeface="F29"/>
                  </a:rPr>
                  <a:t>      hidden layer bias </a:t>
                </a:r>
                <a:r>
                  <a:rPr lang="en-US" sz="4500" dirty="0">
                    <a:latin typeface="F29"/>
                  </a:rPr>
                  <a:t>vector for the </a:t>
                </a:r>
                <a:r>
                  <a:rPr lang="en-US" sz="4500" i="1" dirty="0" err="1">
                    <a:latin typeface="F29"/>
                  </a:rPr>
                  <a:t>i</a:t>
                </a:r>
                <a:r>
                  <a:rPr lang="en-US" sz="4500" dirty="0" err="1">
                    <a:latin typeface="F29"/>
                  </a:rPr>
                  <a:t>th</a:t>
                </a:r>
                <a:r>
                  <a:rPr lang="en-US" sz="4500" dirty="0">
                    <a:latin typeface="F29"/>
                  </a:rPr>
                  <a:t> individual,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45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500" dirty="0">
                    <a:latin typeface="F29"/>
                  </a:rPr>
                  <a:t>is the </a:t>
                </a:r>
                <a:r>
                  <a:rPr lang="en-US" sz="4500" b="1" dirty="0">
                    <a:latin typeface="F29"/>
                  </a:rPr>
                  <a:t>output </a:t>
                </a:r>
              </a:p>
              <a:p>
                <a:r>
                  <a:rPr lang="en-US" sz="4500" b="1" dirty="0">
                    <a:latin typeface="F29"/>
                  </a:rPr>
                  <a:t>      layer bias </a:t>
                </a:r>
                <a:r>
                  <a:rPr lang="en-US" sz="4500" dirty="0">
                    <a:latin typeface="F29"/>
                  </a:rPr>
                  <a:t>for the </a:t>
                </a:r>
                <a:r>
                  <a:rPr lang="en-US" sz="4500" i="1" dirty="0" err="1">
                    <a:latin typeface="F29"/>
                  </a:rPr>
                  <a:t>i</a:t>
                </a:r>
                <a:r>
                  <a:rPr lang="en-US" sz="4500" dirty="0" err="1">
                    <a:latin typeface="F29"/>
                  </a:rPr>
                  <a:t>th</a:t>
                </a:r>
                <a:r>
                  <a:rPr lang="en-US" sz="4500" dirty="0">
                    <a:latin typeface="F29"/>
                  </a:rPr>
                  <a:t> individual.</a:t>
                </a:r>
              </a:p>
              <a:p>
                <a:endParaRPr lang="en-US" sz="4500" dirty="0">
                  <a:latin typeface="F29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79BF8BD-156F-474B-B980-969FE0057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63" y="1818866"/>
                <a:ext cx="16850785" cy="7231275"/>
              </a:xfrm>
              <a:prstGeom prst="rect">
                <a:avLst/>
              </a:prstGeom>
              <a:blipFill>
                <a:blip r:embed="rId11"/>
                <a:stretch>
                  <a:fillRect l="-1374" t="-1769" r="-3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261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884135" y="8408387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16400" y="9309708"/>
            <a:ext cx="1143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72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9E9B02F-925F-4BEE-B994-7646A86D3BDD}"/>
              </a:ext>
            </a:extLst>
          </p:cNvPr>
          <p:cNvSpPr/>
          <p:nvPr/>
        </p:nvSpPr>
        <p:spPr>
          <a:xfrm>
            <a:off x="685800" y="637835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619EB6B3-3E14-4C2C-A16D-02B360E95CD1}"/>
              </a:ext>
            </a:extLst>
          </p:cNvPr>
          <p:cNvSpPr txBox="1"/>
          <p:nvPr/>
        </p:nvSpPr>
        <p:spPr>
          <a:xfrm>
            <a:off x="996080" y="344256"/>
            <a:ext cx="12757240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7.   Artificial Neural Network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79BF8BD-156F-474B-B980-969FE0057717}"/>
                  </a:ext>
                </a:extLst>
              </p:cNvPr>
              <p:cNvSpPr/>
              <p:nvPr/>
            </p:nvSpPr>
            <p:spPr>
              <a:xfrm>
                <a:off x="751415" y="1610704"/>
                <a:ext cx="16850785" cy="38638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>
                    <a:latin typeface="F29"/>
                  </a:rPr>
                  <a:t>The </a:t>
                </a:r>
                <a:r>
                  <a:rPr lang="en-US" sz="4500" b="1" dirty="0">
                    <a:latin typeface="F29"/>
                  </a:rPr>
                  <a:t>activation functions </a:t>
                </a:r>
                <a:r>
                  <a:rPr lang="en-US" sz="4500" dirty="0">
                    <a:latin typeface="F29"/>
                  </a:rPr>
                  <a:t>that can be employed in R are: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1000" dirty="0">
                  <a:latin typeface="F29"/>
                </a:endParaRPr>
              </a:p>
              <a:p>
                <a:pPr marL="685800" indent="-280988">
                  <a:buFont typeface="Wingdings" panose="05000000000000000000" pitchFamily="2" charset="2"/>
                  <a:buChar char="§"/>
                </a:pPr>
                <a:r>
                  <a:rPr lang="en-US" sz="4500" dirty="0">
                    <a:latin typeface="F29"/>
                  </a:rPr>
                  <a:t> </a:t>
                </a:r>
                <a:r>
                  <a:rPr lang="en-US" sz="4500" b="1" dirty="0">
                    <a:latin typeface="F29"/>
                  </a:rPr>
                  <a:t>logistic</a:t>
                </a:r>
                <a:r>
                  <a:rPr lang="en-US" sz="4500" dirty="0">
                    <a:latin typeface="F29"/>
                  </a:rPr>
                  <a:t> </a:t>
                </a:r>
                <a14:m>
                  <m:oMath xmlns:m="http://schemas.openxmlformats.org/officeDocument/2006/math">
                    <m:r>
                      <a:rPr lang="en-US" sz="45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45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45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5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sz="45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5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den>
                    </m:f>
                    <m:r>
                      <a:rPr lang="en-US" sz="4500" i="1">
                        <a:latin typeface="Cambria Math" panose="02040503050406030204" pitchFamily="18" charset="0"/>
                      </a:rPr>
                      <m:t> , −∞&lt;</m:t>
                    </m:r>
                    <m:r>
                      <a:rPr lang="en-US" sz="45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500" i="1">
                        <a:latin typeface="Cambria Math" panose="02040503050406030204" pitchFamily="18" charset="0"/>
                      </a:rPr>
                      <m:t>&lt;∞,</m:t>
                    </m:r>
                  </m:oMath>
                </a14:m>
                <a:endParaRPr lang="en-US" sz="4500" dirty="0"/>
              </a:p>
              <a:p>
                <a:r>
                  <a:rPr lang="en-US" sz="4500" dirty="0">
                    <a:latin typeface="F29"/>
                  </a:rPr>
                  <a:t>and </a:t>
                </a:r>
              </a:p>
              <a:p>
                <a:pPr marL="685800" indent="-280988">
                  <a:buFont typeface="Wingdings" panose="05000000000000000000" pitchFamily="2" charset="2"/>
                  <a:buChar char="§"/>
                </a:pPr>
                <a:r>
                  <a:rPr lang="en-US" sz="4500" dirty="0">
                    <a:latin typeface="F29"/>
                  </a:rPr>
                  <a:t> </a:t>
                </a:r>
                <a:r>
                  <a:rPr lang="en-US" sz="4500" b="1" dirty="0">
                    <a:latin typeface="F29"/>
                  </a:rPr>
                  <a:t>hyperbolic tangent </a:t>
                </a:r>
                <a:r>
                  <a:rPr lang="en-US" sz="4500" dirty="0">
                    <a:latin typeface="F29"/>
                  </a:rPr>
                  <a:t>(or </a:t>
                </a:r>
                <a:r>
                  <a:rPr lang="en-US" sz="4500" b="1" dirty="0">
                    <a:latin typeface="F29"/>
                  </a:rPr>
                  <a:t>tanh</a:t>
                </a:r>
                <a:r>
                  <a:rPr lang="en-US" sz="4500" dirty="0">
                    <a:latin typeface="F29"/>
                  </a:rPr>
                  <a:t>) </a:t>
                </a:r>
                <a14:m>
                  <m:oMath xmlns:m="http://schemas.openxmlformats.org/officeDocument/2006/math">
                    <m:r>
                      <a:rPr lang="en-US" sz="45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45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45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5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sz="45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5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5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4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sz="45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5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45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5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5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4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den>
                    </m:f>
                    <m:r>
                      <a:rPr lang="en-US" sz="4500" i="1">
                        <a:latin typeface="Cambria Math" panose="02040503050406030204" pitchFamily="18" charset="0"/>
                      </a:rPr>
                      <m:t>, −∞&lt;</m:t>
                    </m:r>
                    <m:r>
                      <a:rPr lang="en-US" sz="45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500" i="1">
                        <a:latin typeface="Cambria Math" panose="02040503050406030204" pitchFamily="18" charset="0"/>
                      </a:rPr>
                      <m:t>&lt;∞.</m:t>
                    </m:r>
                  </m:oMath>
                </a14:m>
                <a:endParaRPr lang="en-US" sz="45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79BF8BD-156F-474B-B980-969FE0057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415" y="1610704"/>
                <a:ext cx="16850785" cy="3863878"/>
              </a:xfrm>
              <a:prstGeom prst="rect">
                <a:avLst/>
              </a:prstGeom>
              <a:blipFill>
                <a:blip r:embed="rId11"/>
                <a:stretch>
                  <a:fillRect l="-1519" t="-3312" b="-1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velog.velcdn.com/images/olxtar/post/17d6513a-4c79-4128-9e56-92baf431d2dd/tanh.jpg">
            <a:extLst>
              <a:ext uri="{FF2B5EF4-FFF2-40B4-BE49-F238E27FC236}">
                <a16:creationId xmlns:a16="http://schemas.microsoft.com/office/drawing/2014/main" id="{632C305F-A614-4944-A5E9-BB9336D35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239" y="5474582"/>
            <a:ext cx="6580233" cy="446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57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884135" y="8408387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73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9E9B02F-925F-4BEE-B994-7646A86D3BDD}"/>
              </a:ext>
            </a:extLst>
          </p:cNvPr>
          <p:cNvSpPr/>
          <p:nvPr/>
        </p:nvSpPr>
        <p:spPr>
          <a:xfrm>
            <a:off x="685800" y="637835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619EB6B3-3E14-4C2C-A16D-02B360E95CD1}"/>
              </a:ext>
            </a:extLst>
          </p:cNvPr>
          <p:cNvSpPr txBox="1"/>
          <p:nvPr/>
        </p:nvSpPr>
        <p:spPr>
          <a:xfrm>
            <a:off x="977220" y="344256"/>
            <a:ext cx="12757240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7.   Artificial Neural Network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79BF8BD-156F-474B-B980-969FE0057717}"/>
                  </a:ext>
                </a:extLst>
              </p:cNvPr>
              <p:cNvSpPr/>
              <p:nvPr/>
            </p:nvSpPr>
            <p:spPr>
              <a:xfrm>
                <a:off x="648891" y="2641367"/>
                <a:ext cx="16850785" cy="57246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>
                    <a:latin typeface="F29"/>
                  </a:rPr>
                  <a:t>The</a:t>
                </a:r>
                <a:r>
                  <a:rPr lang="en-US" sz="4500" b="1" dirty="0">
                    <a:latin typeface="F29"/>
                  </a:rPr>
                  <a:t> method of steepest descent </a:t>
                </a:r>
                <a:r>
                  <a:rPr lang="en-US" sz="4500" dirty="0">
                    <a:latin typeface="F29"/>
                  </a:rPr>
                  <a:t>is used to update the weights</a:t>
                </a:r>
                <a:r>
                  <a:rPr lang="en-US" sz="4500" b="1" dirty="0">
                    <a:latin typeface="F29"/>
                  </a:rPr>
                  <a:t>. </a:t>
                </a:r>
                <a:r>
                  <a:rPr lang="en-US" sz="4500" dirty="0">
                    <a:latin typeface="F29"/>
                  </a:rPr>
                  <a:t>They</a:t>
                </a:r>
                <a:r>
                  <a:rPr lang="en-US" sz="4500" b="1" dirty="0">
                    <a:latin typeface="F29"/>
                  </a:rPr>
                  <a:t> </a:t>
                </a:r>
                <a:r>
                  <a:rPr lang="en-US" sz="4500" dirty="0">
                    <a:latin typeface="F29"/>
                  </a:rPr>
                  <a:t>are updated according to the recursive relation </a:t>
                </a:r>
                <a:endParaRPr lang="en-US" sz="4500" b="1" dirty="0">
                  <a:latin typeface="F29"/>
                </a:endParaRPr>
              </a:p>
              <a:p>
                <a:endParaRPr lang="en-US" sz="1000" dirty="0">
                  <a:latin typeface="F29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e>
                      </m:d>
                      <m:r>
                        <a:rPr lang="en-US" sz="45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45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45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e>
                      </m:d>
                      <m:r>
                        <a:rPr lang="en-US" sz="4500" i="1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sz="4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f>
                        <m:fPr>
                          <m:ctrlPr>
                            <a:rPr lang="en-US" sz="4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4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e>
                          </m:d>
                        </m:den>
                      </m:f>
                      <m:r>
                        <a:rPr lang="en-US" sz="4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4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4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=1,…, </m:t>
                      </m:r>
                      <m:r>
                        <a:rPr lang="en-US" sz="4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4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4500" b="1" dirty="0">
                  <a:latin typeface="F29"/>
                </a:endParaRPr>
              </a:p>
              <a:p>
                <a:r>
                  <a:rPr lang="en-US" sz="4500" dirty="0">
                    <a:latin typeface="F29"/>
                  </a:rPr>
                  <a:t>      where </a:t>
                </a:r>
                <a14:m>
                  <m:oMath xmlns:m="http://schemas.openxmlformats.org/officeDocument/2006/math">
                    <m:r>
                      <a:rPr lang="en-US" sz="4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4500" dirty="0">
                    <a:latin typeface="F29"/>
                  </a:rPr>
                  <a:t> represents the </a:t>
                </a:r>
                <a:r>
                  <a:rPr lang="en-US" sz="4500" b="1" dirty="0">
                    <a:latin typeface="F29"/>
                  </a:rPr>
                  <a:t>learning rate</a:t>
                </a:r>
                <a:r>
                  <a:rPr lang="en-US" sz="4500" dirty="0">
                    <a:latin typeface="F29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4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4500" b="1" dirty="0">
                    <a:latin typeface="F29"/>
                  </a:rPr>
                  <a:t> </a:t>
                </a:r>
                <a:r>
                  <a:rPr lang="en-US" sz="4500" dirty="0">
                    <a:latin typeface="F29"/>
                  </a:rPr>
                  <a:t>is the </a:t>
                </a:r>
                <a:r>
                  <a:rPr lang="en-US" sz="4500" b="1" dirty="0">
                    <a:latin typeface="F29"/>
                  </a:rPr>
                  <a:t>loss function</a:t>
                </a:r>
                <a:r>
                  <a:rPr lang="en-US" sz="4500" dirty="0">
                    <a:latin typeface="F29"/>
                  </a:rPr>
                  <a:t>.</a:t>
                </a:r>
              </a:p>
              <a:p>
                <a:endParaRPr lang="en-US" sz="2000" dirty="0">
                  <a:latin typeface="F29"/>
                </a:endParaRPr>
              </a:p>
              <a:p>
                <a:endParaRPr lang="en-US" sz="1000" dirty="0">
                  <a:latin typeface="F29"/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>
                    <a:latin typeface="F29"/>
                  </a:rPr>
                  <a:t>The same algorithm applies to the weights in the hidden layers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4500" dirty="0">
                    <a:latin typeface="F29"/>
                  </a:rPr>
                  <a:t>.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4500" dirty="0">
                  <a:latin typeface="F29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79BF8BD-156F-474B-B980-969FE0057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891" y="2641367"/>
                <a:ext cx="16850785" cy="5724644"/>
              </a:xfrm>
              <a:prstGeom prst="rect">
                <a:avLst/>
              </a:prstGeom>
              <a:blipFill>
                <a:blip r:embed="rId11"/>
                <a:stretch>
                  <a:fillRect l="-1374" t="-2236" r="-11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669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884135" y="8408387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687800" y="9309708"/>
            <a:ext cx="1371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74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9E9B02F-925F-4BEE-B994-7646A86D3BDD}"/>
              </a:ext>
            </a:extLst>
          </p:cNvPr>
          <p:cNvSpPr/>
          <p:nvPr/>
        </p:nvSpPr>
        <p:spPr>
          <a:xfrm>
            <a:off x="685800" y="637835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619EB6B3-3E14-4C2C-A16D-02B360E95CD1}"/>
              </a:ext>
            </a:extLst>
          </p:cNvPr>
          <p:cNvSpPr txBox="1"/>
          <p:nvPr/>
        </p:nvSpPr>
        <p:spPr>
          <a:xfrm>
            <a:off x="958761" y="495300"/>
            <a:ext cx="12757240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7.   Artificial Neural Network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79BF8BD-156F-474B-B980-969FE0057717}"/>
                  </a:ext>
                </a:extLst>
              </p:cNvPr>
              <p:cNvSpPr/>
              <p:nvPr/>
            </p:nvSpPr>
            <p:spPr>
              <a:xfrm>
                <a:off x="678712" y="2410024"/>
                <a:ext cx="16850785" cy="67694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>
                    <a:latin typeface="F29"/>
                  </a:rPr>
                  <a:t>For an </a:t>
                </a:r>
                <a:r>
                  <a:rPr lang="en-US" sz="4500" b="1" dirty="0">
                    <a:latin typeface="F29"/>
                  </a:rPr>
                  <a:t>ANN regression</a:t>
                </a:r>
                <a:r>
                  <a:rPr lang="en-US" sz="4500" dirty="0">
                    <a:latin typeface="F29"/>
                  </a:rPr>
                  <a:t>, the </a:t>
                </a:r>
                <a:r>
                  <a:rPr lang="en-US" sz="4500" b="1" dirty="0">
                    <a:latin typeface="F29"/>
                  </a:rPr>
                  <a:t>loss function </a:t>
                </a:r>
                <a:r>
                  <a:rPr lang="en-US" sz="4500" dirty="0">
                    <a:latin typeface="F29"/>
                  </a:rPr>
                  <a:t>is the </a:t>
                </a:r>
                <a:r>
                  <a:rPr lang="en-US" sz="4500" b="1" dirty="0">
                    <a:latin typeface="F29"/>
                  </a:rPr>
                  <a:t>mean squared error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500" i="1" dirty="0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sz="450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45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5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5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5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45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5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5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5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45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45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50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500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4500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45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4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45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45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45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45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5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5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5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45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5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5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5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45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45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45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5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500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45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450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45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4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4500" b="1">
                                              <a:latin typeface="Cambria Math" panose="02040503050406030204" pitchFamily="18" charset="0"/>
                                            </a:rPr>
                                            <m:t>𝐖</m:t>
                                          </m:r>
                                        </m:e>
                                        <m:sub>
                                          <m:r>
                                            <a:rPr lang="en-US" sz="45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45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500" b="1">
                                              <a:latin typeface="Cambria Math" panose="02040503050406030204" pitchFamily="18" charset="0"/>
                                            </a:rPr>
                                            <m:t>𝐡</m:t>
                                          </m:r>
                                        </m:e>
                                        <m:sub>
                                          <m:r>
                                            <a:rPr lang="en-US" sz="45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45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45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45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45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45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4500" b="0" i="0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4500" dirty="0">
                  <a:latin typeface="F29"/>
                </a:endParaRPr>
              </a:p>
              <a:p>
                <a:pPr marL="685800" indent="-6858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4500" dirty="0">
                    <a:latin typeface="F29"/>
                  </a:rPr>
                  <a:t>For an </a:t>
                </a:r>
                <a:r>
                  <a:rPr lang="en-US" sz="4500" b="1" dirty="0">
                    <a:latin typeface="F29"/>
                  </a:rPr>
                  <a:t>ANN classifiers</a:t>
                </a:r>
                <a:r>
                  <a:rPr lang="en-US" sz="4500" dirty="0">
                    <a:latin typeface="F29"/>
                  </a:rPr>
                  <a:t>, the </a:t>
                </a:r>
                <a:r>
                  <a:rPr lang="en-US" sz="4500" b="1" dirty="0">
                    <a:latin typeface="F29"/>
                  </a:rPr>
                  <a:t>loss function </a:t>
                </a:r>
                <a:r>
                  <a:rPr lang="en-US" sz="4500" dirty="0">
                    <a:latin typeface="F29"/>
                  </a:rPr>
                  <a:t>is the </a:t>
                </a:r>
                <a:r>
                  <a:rPr lang="en-US" sz="4500" b="1" dirty="0">
                    <a:latin typeface="F29"/>
                  </a:rPr>
                  <a:t>binary cross-entropy  </a:t>
                </a:r>
                <a:r>
                  <a:rPr lang="en-US" sz="4500" dirty="0">
                    <a:latin typeface="F29"/>
                  </a:rPr>
                  <a:t>or </a:t>
                </a:r>
                <a:r>
                  <a:rPr lang="en-US" sz="4500" b="1" dirty="0">
                    <a:latin typeface="F29"/>
                  </a:rPr>
                  <a:t>multi-class cross-entropy </a:t>
                </a:r>
                <a:r>
                  <a:rPr lang="en-US" sz="4500" dirty="0">
                    <a:latin typeface="F29"/>
                  </a:rPr>
                  <a:t>defined as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5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4500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undOvr"/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/>
                          </m:rPr>
                          <a:rPr lang="en-US" sz="45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4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5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func>
                          <m:funcPr>
                            <m:ctrlPr>
                              <a:rPr lang="en-US" sz="45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50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4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5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45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nary>
                    <m:r>
                      <a:rPr lang="en-US" sz="45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5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4500" dirty="0"/>
                  <a:t>   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45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500" dirty="0"/>
                  <a:t>is the </a:t>
                </a:r>
                <a:r>
                  <a:rPr lang="en-US" sz="4500" b="1" dirty="0"/>
                  <a:t>proportion of observations </a:t>
                </a:r>
                <a:r>
                  <a:rPr lang="en-US" sz="4500" dirty="0"/>
                  <a:t>in the </a:t>
                </a:r>
                <a:r>
                  <a:rPr lang="en-US" sz="4500" i="1" dirty="0"/>
                  <a:t>k</a:t>
                </a:r>
                <a:r>
                  <a:rPr lang="en-US" sz="4500" dirty="0"/>
                  <a:t>th class.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79BF8BD-156F-474B-B980-969FE0057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12" y="2410024"/>
                <a:ext cx="16850785" cy="6769482"/>
              </a:xfrm>
              <a:prstGeom prst="rect">
                <a:avLst/>
              </a:prstGeom>
              <a:blipFill>
                <a:blip r:embed="rId11"/>
                <a:stretch>
                  <a:fillRect l="-1374" t="-1890" r="-1374" b="-3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839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884135" y="8408387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840200" y="9309708"/>
            <a:ext cx="1219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75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9E9B02F-925F-4BEE-B994-7646A86D3BDD}"/>
              </a:ext>
            </a:extLst>
          </p:cNvPr>
          <p:cNvSpPr/>
          <p:nvPr/>
        </p:nvSpPr>
        <p:spPr>
          <a:xfrm>
            <a:off x="685800" y="637835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619EB6B3-3E14-4C2C-A16D-02B360E95CD1}"/>
              </a:ext>
            </a:extLst>
          </p:cNvPr>
          <p:cNvSpPr txBox="1"/>
          <p:nvPr/>
        </p:nvSpPr>
        <p:spPr>
          <a:xfrm>
            <a:off x="958760" y="495300"/>
            <a:ext cx="13757727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7.   Artificial Neural Network – Coding Examples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B94DBC-F876-4F60-AF36-AFB82C361871}"/>
              </a:ext>
            </a:extLst>
          </p:cNvPr>
          <p:cNvSpPr txBox="1"/>
          <p:nvPr/>
        </p:nvSpPr>
        <p:spPr>
          <a:xfrm>
            <a:off x="3083652" y="3235833"/>
            <a:ext cx="11632836" cy="3101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500" dirty="0"/>
              <a:t>ANN Regression – Housing Data </a:t>
            </a:r>
          </a:p>
          <a:p>
            <a:pPr marL="349250" indent="-349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500" dirty="0"/>
              <a:t>ANN Binary Classification – Pneumonia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500" dirty="0"/>
              <a:t> ANN Multinomial Classification – Movie Data</a:t>
            </a:r>
          </a:p>
        </p:txBody>
      </p:sp>
      <p:pic>
        <p:nvPicPr>
          <p:cNvPr id="11" name="Picture 2" descr="https://media.vlpt.us/images/yeon2zzang/post/ad2beec7-61fd-4de7-9dda-77d8ea88f48e/R%20icon.png?w=768">
            <a:extLst>
              <a:ext uri="{FF2B5EF4-FFF2-40B4-BE49-F238E27FC236}">
                <a16:creationId xmlns:a16="http://schemas.microsoft.com/office/drawing/2014/main" id="{C8E96833-9E3F-4F85-BC47-C4E926EAF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4028" y="3775767"/>
            <a:ext cx="5760540" cy="324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20AA70-E432-4182-8DA5-AE328157FCF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97851" y="3783387"/>
            <a:ext cx="2837983" cy="283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4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578275" y="-4494075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449429" y="249934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764000" y="9309708"/>
            <a:ext cx="1295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76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5BECEC0E-9B5A-487A-BE54-93BAEC486646}"/>
              </a:ext>
            </a:extLst>
          </p:cNvPr>
          <p:cNvSpPr/>
          <p:nvPr/>
        </p:nvSpPr>
        <p:spPr>
          <a:xfrm>
            <a:off x="685800" y="663273"/>
            <a:ext cx="1143000" cy="10956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D792EF64-AC8C-45D2-8371-1AD89D324118}"/>
              </a:ext>
            </a:extLst>
          </p:cNvPr>
          <p:cNvSpPr txBox="1"/>
          <p:nvPr/>
        </p:nvSpPr>
        <p:spPr>
          <a:xfrm>
            <a:off x="959680" y="571500"/>
            <a:ext cx="12748488" cy="1095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7499" dirty="0">
                <a:latin typeface="Raleway Heavy"/>
              </a:rPr>
              <a:t>8. Change-point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90D2C06-0B52-498D-BC08-015921F5ABCC}"/>
                  </a:ext>
                </a:extLst>
              </p:cNvPr>
              <p:cNvSpPr/>
              <p:nvPr/>
            </p:nvSpPr>
            <p:spPr>
              <a:xfrm>
                <a:off x="495300" y="2326346"/>
                <a:ext cx="17297400" cy="70173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>
                    <a:latin typeface="F29"/>
                  </a:rPr>
                  <a:t>Consider </a:t>
                </a:r>
                <a:r>
                  <a:rPr lang="en-US" sz="4500" b="1" dirty="0">
                    <a:latin typeface="F29"/>
                  </a:rPr>
                  <a:t>a time series data set </a:t>
                </a:r>
                <a:r>
                  <a:rPr lang="en-US" sz="4500" dirty="0">
                    <a:latin typeface="F29"/>
                  </a:rPr>
                  <a:t>consisting of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4500" dirty="0">
                    <a:latin typeface="CMMI12"/>
                  </a:rPr>
                  <a:t> </a:t>
                </a:r>
                <a:r>
                  <a:rPr lang="en-US" sz="4500" b="1" dirty="0">
                    <a:latin typeface="F29"/>
                  </a:rPr>
                  <a:t>normally distributed observations</a:t>
                </a:r>
                <a:r>
                  <a:rPr lang="en-US" sz="4500" dirty="0">
                    <a:latin typeface="F29"/>
                  </a:rPr>
                  <a:t>. And suppose that the first segment of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4500" dirty="0">
                    <a:latin typeface="CMMI12"/>
                  </a:rPr>
                  <a:t> </a:t>
                </a:r>
                <a:r>
                  <a:rPr lang="en-US" sz="4500" dirty="0">
                    <a:latin typeface="F29"/>
                  </a:rPr>
                  <a:t>observations has a </a:t>
                </a:r>
                <a14:m>
                  <m:oMath xmlns:m="http://schemas.openxmlformats.org/officeDocument/2006/math"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500" dirty="0">
                    <a:latin typeface="F29"/>
                  </a:rPr>
                  <a:t> distribution, whereas the remaining segment of </a:t>
                </a:r>
                <a14:m>
                  <m:oMath xmlns:m="http://schemas.openxmlformats.org/officeDocument/2006/math"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4500" dirty="0">
                    <a:latin typeface="CMMI12"/>
                  </a:rPr>
                  <a:t> </a:t>
                </a:r>
                <a:r>
                  <a:rPr lang="en-US" sz="4500" dirty="0">
                    <a:latin typeface="F29"/>
                  </a:rPr>
                  <a:t>observations has a </a:t>
                </a:r>
                <a14:m>
                  <m:oMath xmlns:m="http://schemas.openxmlformats.org/officeDocument/2006/math">
                    <m:r>
                      <a:rPr lang="en-US" sz="45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45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4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45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5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500" dirty="0">
                    <a:latin typeface="F29"/>
                  </a:rPr>
                  <a:t> distribution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45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4500" dirty="0">
                    <a:latin typeface="F29"/>
                  </a:rPr>
                  <a:t>. That is, a </a:t>
                </a:r>
                <a:r>
                  <a:rPr lang="en-US" sz="4500" b="1" dirty="0">
                    <a:latin typeface="F29"/>
                  </a:rPr>
                  <a:t>change in mean </a:t>
                </a:r>
                <a:r>
                  <a:rPr lang="en-US" sz="4500" dirty="0">
                    <a:latin typeface="F29"/>
                  </a:rPr>
                  <a:t>occurs at some </a:t>
                </a:r>
                <a:r>
                  <a:rPr lang="en-US" sz="4500" b="1" dirty="0">
                    <a:latin typeface="F29"/>
                  </a:rPr>
                  <a:t>unknown step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4500" dirty="0">
                    <a:latin typeface="F29"/>
                  </a:rPr>
                  <a:t>. 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>
                    <a:latin typeface="F29"/>
                  </a:rPr>
                  <a:t>The </a:t>
                </a:r>
                <a:r>
                  <a:rPr lang="en-US" sz="4500" b="1" dirty="0">
                    <a:latin typeface="F33"/>
                  </a:rPr>
                  <a:t>change-point detection </a:t>
                </a:r>
                <a:r>
                  <a:rPr lang="en-US" sz="4500" dirty="0">
                    <a:latin typeface="F29"/>
                  </a:rPr>
                  <a:t>is a collection of methods to identify the</a:t>
                </a:r>
              </a:p>
              <a:p>
                <a:r>
                  <a:rPr lang="en-US" sz="4500" dirty="0">
                    <a:latin typeface="F29"/>
                  </a:rPr>
                  <a:t>      value of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4500" dirty="0">
                    <a:latin typeface="F29"/>
                  </a:rPr>
                  <a:t>.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>
                    <a:latin typeface="F29"/>
                  </a:rPr>
                  <a:t>The change-point detection problem is also applicable to finding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4500" dirty="0">
                    <a:latin typeface="CMMI12"/>
                  </a:rPr>
                  <a:t> </a:t>
                </a:r>
                <a:r>
                  <a:rPr lang="en-US" sz="4500" dirty="0">
                    <a:latin typeface="F29"/>
                  </a:rPr>
                  <a:t>when the mean doesn’t change but the </a:t>
                </a:r>
                <a:r>
                  <a:rPr lang="en-US" sz="4500" b="1" dirty="0">
                    <a:latin typeface="F29"/>
                  </a:rPr>
                  <a:t>variance</a:t>
                </a:r>
                <a:r>
                  <a:rPr lang="en-US" sz="4500" dirty="0">
                    <a:latin typeface="F29"/>
                  </a:rPr>
                  <a:t> does, or when </a:t>
                </a:r>
                <a:r>
                  <a:rPr lang="en-US" sz="4500" b="1" dirty="0">
                    <a:latin typeface="F29"/>
                  </a:rPr>
                  <a:t>both mean and variance </a:t>
                </a:r>
                <a:r>
                  <a:rPr lang="en-US" sz="4500" dirty="0">
                    <a:latin typeface="F29"/>
                  </a:rPr>
                  <a:t>change. 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90D2C06-0B52-498D-BC08-015921F5AB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" y="2326346"/>
                <a:ext cx="17297400" cy="7017306"/>
              </a:xfrm>
              <a:prstGeom prst="rect">
                <a:avLst/>
              </a:prstGeom>
              <a:blipFill>
                <a:blip r:embed="rId11"/>
                <a:stretch>
                  <a:fillRect l="-1339" t="-1911" b="-3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380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578275" y="-4494075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449429" y="249934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840200" y="9309708"/>
            <a:ext cx="1219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77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5BECEC0E-9B5A-487A-BE54-93BAEC486646}"/>
              </a:ext>
            </a:extLst>
          </p:cNvPr>
          <p:cNvSpPr/>
          <p:nvPr/>
        </p:nvSpPr>
        <p:spPr>
          <a:xfrm>
            <a:off x="762000" y="710924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D792EF64-AC8C-45D2-8371-1AD89D324118}"/>
              </a:ext>
            </a:extLst>
          </p:cNvPr>
          <p:cNvSpPr txBox="1"/>
          <p:nvPr/>
        </p:nvSpPr>
        <p:spPr>
          <a:xfrm>
            <a:off x="959680" y="571500"/>
            <a:ext cx="12748488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8.   Change-point Detection (cont.)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0D2C06-0B52-498D-BC08-015921F5ABCC}"/>
              </a:ext>
            </a:extLst>
          </p:cNvPr>
          <p:cNvSpPr/>
          <p:nvPr/>
        </p:nvSpPr>
        <p:spPr>
          <a:xfrm>
            <a:off x="403166" y="2273419"/>
            <a:ext cx="17297400" cy="6632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>
                <a:latin typeface="F29"/>
              </a:rPr>
              <a:t>The </a:t>
            </a:r>
            <a:r>
              <a:rPr lang="en-US" sz="4500" b="1" dirty="0">
                <a:latin typeface="F29"/>
              </a:rPr>
              <a:t>change-point detection </a:t>
            </a:r>
            <a:r>
              <a:rPr lang="en-US" sz="4500" dirty="0">
                <a:latin typeface="F29"/>
              </a:rPr>
              <a:t>method also extends to the case of </a:t>
            </a:r>
            <a:r>
              <a:rPr lang="en-US" sz="4500" b="1" dirty="0">
                <a:latin typeface="F29"/>
              </a:rPr>
              <a:t>several segments </a:t>
            </a:r>
            <a:r>
              <a:rPr lang="en-US" sz="4500" dirty="0">
                <a:latin typeface="F29"/>
              </a:rPr>
              <a:t>with different means, variances, or both.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>
                <a:latin typeface="F29"/>
              </a:rPr>
              <a:t>There are many well-developed methods to identify the point(s) of change. We will present the </a:t>
            </a:r>
            <a:r>
              <a:rPr lang="en-US" sz="4500" b="1" dirty="0">
                <a:latin typeface="F29"/>
              </a:rPr>
              <a:t>theory</a:t>
            </a:r>
            <a:r>
              <a:rPr lang="en-US" sz="4500" dirty="0">
                <a:latin typeface="F29"/>
              </a:rPr>
              <a:t> for </a:t>
            </a:r>
            <a:r>
              <a:rPr lang="en-US" sz="4500" b="1" dirty="0">
                <a:latin typeface="F29"/>
              </a:rPr>
              <a:t>the most basic approach</a:t>
            </a:r>
            <a:r>
              <a:rPr lang="en-US" sz="4500" dirty="0">
                <a:latin typeface="F29"/>
              </a:rPr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1000" dirty="0">
              <a:latin typeface="F29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>
                <a:latin typeface="F29"/>
              </a:rPr>
              <a:t>The </a:t>
            </a:r>
            <a:r>
              <a:rPr lang="en-US" sz="4500" b="1" dirty="0">
                <a:latin typeface="F29"/>
              </a:rPr>
              <a:t>method of binary segmentation </a:t>
            </a:r>
            <a:r>
              <a:rPr lang="en-US" sz="4500" dirty="0">
                <a:latin typeface="F29"/>
              </a:rPr>
              <a:t>is often used to detect the change points. First, </a:t>
            </a:r>
            <a:r>
              <a:rPr lang="en-US" sz="4500" b="1" dirty="0">
                <a:latin typeface="F29"/>
              </a:rPr>
              <a:t>one change point </a:t>
            </a:r>
            <a:r>
              <a:rPr lang="en-US" sz="4500" dirty="0">
                <a:latin typeface="F29"/>
              </a:rPr>
              <a:t>is detected in the </a:t>
            </a:r>
            <a:r>
              <a:rPr lang="en-US" sz="4500" b="1" dirty="0">
                <a:latin typeface="F29"/>
              </a:rPr>
              <a:t>complete set of observations</a:t>
            </a:r>
            <a:r>
              <a:rPr lang="en-US" sz="4500" dirty="0">
                <a:latin typeface="F29"/>
              </a:rPr>
              <a:t>, then the </a:t>
            </a:r>
            <a:r>
              <a:rPr lang="en-US" sz="4500" b="1" dirty="0">
                <a:latin typeface="F29"/>
              </a:rPr>
              <a:t>series is split </a:t>
            </a:r>
            <a:r>
              <a:rPr lang="en-US" sz="4500" dirty="0">
                <a:latin typeface="F29"/>
              </a:rPr>
              <a:t>around </a:t>
            </a:r>
            <a:r>
              <a:rPr lang="en-US" sz="4500" b="1" dirty="0">
                <a:latin typeface="F29"/>
              </a:rPr>
              <a:t>this change point</a:t>
            </a:r>
            <a:r>
              <a:rPr lang="en-US" sz="4500" dirty="0">
                <a:latin typeface="F29"/>
              </a:rPr>
              <a:t>, and the algorithm is applied to the two resulting segments. The process continues until a pre-specified number of splits is detected.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224666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578275" y="-4494075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449429" y="249934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16400" y="9309708"/>
            <a:ext cx="1143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78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5BECEC0E-9B5A-487A-BE54-93BAEC486646}"/>
              </a:ext>
            </a:extLst>
          </p:cNvPr>
          <p:cNvSpPr/>
          <p:nvPr/>
        </p:nvSpPr>
        <p:spPr>
          <a:xfrm>
            <a:off x="762000" y="710924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D792EF64-AC8C-45D2-8371-1AD89D324118}"/>
              </a:ext>
            </a:extLst>
          </p:cNvPr>
          <p:cNvSpPr txBox="1"/>
          <p:nvPr/>
        </p:nvSpPr>
        <p:spPr>
          <a:xfrm>
            <a:off x="959680" y="571500"/>
            <a:ext cx="12748488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8.   Change-point Detection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90D2C06-0B52-498D-BC08-015921F5ABCC}"/>
                  </a:ext>
                </a:extLst>
              </p:cNvPr>
              <p:cNvSpPr/>
              <p:nvPr/>
            </p:nvSpPr>
            <p:spPr>
              <a:xfrm>
                <a:off x="646400" y="2012370"/>
                <a:ext cx="16589434" cy="7122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>
                    <a:latin typeface="F29"/>
                  </a:rPr>
                  <a:t>To identify the value of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4500" dirty="0">
                    <a:latin typeface="F29"/>
                  </a:rPr>
                  <a:t> where the change occurs, the method of </a:t>
                </a:r>
                <a:r>
                  <a:rPr lang="en-US" sz="4500" b="1" dirty="0">
                    <a:latin typeface="F29"/>
                  </a:rPr>
                  <a:t>maximum likelihood estimation </a:t>
                </a:r>
                <a:r>
                  <a:rPr lang="en-US" sz="4500" dirty="0">
                    <a:latin typeface="F29"/>
                  </a:rPr>
                  <a:t>is employed.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1000" dirty="0">
                  <a:latin typeface="F29"/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800" dirty="0"/>
                  <a:t> We assume that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4000" i="1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4000" i="1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4800" dirty="0">
                    <a:effectLst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4000" i="1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4000" i="1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4000" i="1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4800" dirty="0">
                  <a:effectLst/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800" dirty="0">
                    <a:effectLst/>
                  </a:rPr>
                  <a:t>The maximum likelihood estimators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4000" dirty="0">
                    <a:effectLst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4800" dirty="0">
                    <a:effectLst/>
                  </a:rPr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4000" i="1" dirty="0"/>
                  <a:t> are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5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45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5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4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4500" i="1">
                          <a:latin typeface="Cambria Math" panose="02040503050406030204" pitchFamily="18" charset="0"/>
                        </a:rPr>
                        <m:t>,   </m:t>
                      </m:r>
                      <m:sSub>
                        <m:sSub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45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4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45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45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4500" b="0" i="0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4500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sz="4500" i="1">
                          <a:latin typeface="Cambria Math" panose="02040503050406030204" pitchFamily="18" charset="0"/>
                        </a:rPr>
                        <m:t>   </m:t>
                      </m:r>
                      <m:sSup>
                        <m:sSup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5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4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5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45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45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4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nary>
                                        <m:naryPr>
                                          <m:chr m:val="∑"/>
                                          <m:limLoc m:val="undOvr"/>
                                          <m:ctrlPr>
                                            <a:rPr lang="en-US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sz="45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45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45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45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45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5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num>
                                    <m:den>
                                      <m:r>
                                        <a:rPr lang="en-US" sz="45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en-US" sz="4500" dirty="0">
                  <a:latin typeface="F29"/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45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90D2C06-0B52-498D-BC08-015921F5AB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00" y="2012370"/>
                <a:ext cx="16589434" cy="7122719"/>
              </a:xfrm>
              <a:prstGeom prst="rect">
                <a:avLst/>
              </a:prstGeom>
              <a:blipFill>
                <a:blip r:embed="rId11"/>
                <a:stretch>
                  <a:fillRect l="-1507" t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36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578275" y="-4494075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449429" y="249934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840200" y="9309708"/>
            <a:ext cx="1219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79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5BECEC0E-9B5A-487A-BE54-93BAEC486646}"/>
              </a:ext>
            </a:extLst>
          </p:cNvPr>
          <p:cNvSpPr/>
          <p:nvPr/>
        </p:nvSpPr>
        <p:spPr>
          <a:xfrm>
            <a:off x="646400" y="438651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D792EF64-AC8C-45D2-8371-1AD89D324118}"/>
              </a:ext>
            </a:extLst>
          </p:cNvPr>
          <p:cNvSpPr txBox="1"/>
          <p:nvPr/>
        </p:nvSpPr>
        <p:spPr>
          <a:xfrm>
            <a:off x="1039932" y="266700"/>
            <a:ext cx="12748488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8.  Change-point Detection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90D2C06-0B52-498D-BC08-015921F5ABCC}"/>
                  </a:ext>
                </a:extLst>
              </p:cNvPr>
              <p:cNvSpPr/>
              <p:nvPr/>
            </p:nvSpPr>
            <p:spPr>
              <a:xfrm>
                <a:off x="646400" y="1390785"/>
                <a:ext cx="16589434" cy="89044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The </a:t>
                </a:r>
                <a:r>
                  <a:rPr lang="en-US" sz="4500" b="1" dirty="0"/>
                  <a:t>likelihood function </a:t>
                </a:r>
                <a:r>
                  <a:rPr lang="en-US" sz="4500" dirty="0"/>
                  <a:t>for these data has the form</a:t>
                </a:r>
                <a:endParaRPr lang="en-US" sz="4500" dirty="0">
                  <a:effectLst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5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45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5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45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5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4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4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45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4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5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45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</m:sSup>
                      <m:func>
                        <m:func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5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45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n-US" sz="4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45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45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45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45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45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45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45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45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45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̅"/>
                                                      <m:ctrlPr>
                                                        <a:rPr lang="en-US" sz="45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sz="45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en-US" sz="45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45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45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45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45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nary>
                                        <m:naryPr>
                                          <m:chr m:val="∑"/>
                                          <m:limLoc m:val="subSup"/>
                                          <m:ctrlPr>
                                            <a:rPr lang="en-US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sz="45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4500" i="1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sz="45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sz="45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sz="45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45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45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45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45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45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45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45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acc>
                                                        <m:accPr>
                                                          <m:chr m:val="̅"/>
                                                          <m:ctrlPr>
                                                            <a:rPr lang="en-US" sz="45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en-US" sz="45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sz="45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sz="45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nary>
                                    </m:e>
                                  </m:nary>
                                </m:num>
                                <m:den>
                                  <m:r>
                                    <a:rPr lang="en-US" sz="45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4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4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4500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45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func>
                    </m:oMath>
                  </m:oMathPara>
                </a14:m>
                <a:endParaRPr lang="en-US" sz="4500" dirty="0">
                  <a:effectLst/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The value of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4500" dirty="0"/>
                  <a:t> that </a:t>
                </a:r>
                <a:r>
                  <a:rPr lang="en-US" sz="4500" b="1" dirty="0"/>
                  <a:t>maximizes</a:t>
                </a:r>
                <a:r>
                  <a:rPr lang="en-US" sz="4500" dirty="0"/>
                  <a:t> the likelihood function is the </a:t>
                </a:r>
                <a:r>
                  <a:rPr lang="en-US" sz="4500" b="1" dirty="0"/>
                  <a:t>optimal</a:t>
                </a:r>
                <a:r>
                  <a:rPr lang="en-US" sz="4500" dirty="0"/>
                  <a:t> one. In practice, though, </a:t>
                </a:r>
                <a14:m>
                  <m:oMath xmlns:m="http://schemas.openxmlformats.org/officeDocument/2006/math">
                    <m:r>
                      <a:rPr lang="en-US" sz="45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4500" dirty="0"/>
                  <a:t> is chosen to </a:t>
                </a:r>
                <a:r>
                  <a:rPr lang="en-US" sz="4500" b="1" dirty="0"/>
                  <a:t>minimize</a:t>
                </a:r>
                <a:r>
                  <a:rPr lang="en-US" sz="4500" dirty="0"/>
                  <a:t> the </a:t>
                </a:r>
                <a:r>
                  <a:rPr lang="en-US" sz="4500" b="1" dirty="0"/>
                  <a:t>Akaike Information Criterion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𝐴𝐼𝐶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=−2</m:t>
                    </m:r>
                    <m:func>
                      <m:func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func>
                    <m:r>
                      <a:rPr lang="en-US" sz="4000" i="1">
                        <a:latin typeface="Cambria Math" panose="02040503050406030204" pitchFamily="18" charset="0"/>
                      </a:rPr>
                      <m:t> +2</m:t>
                    </m:r>
                    <m:r>
                      <a:rPr lang="en-US" sz="40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>
                    <a:effectLst/>
                  </a:rPr>
                  <a:t> </a:t>
                </a:r>
                <a:r>
                  <a:rPr lang="en-US" sz="4800" dirty="0">
                    <a:effectLst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4800" dirty="0">
                    <a:effectLst/>
                  </a:rPr>
                  <a:t> is the number of parameters that have to be estimated from the data (in our example, we estimated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4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4800" dirty="0">
                    <a:effectLst/>
                  </a:rPr>
                  <a:t>, and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4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800" dirty="0">
                    <a:effectLst/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4800" dirty="0">
                    <a:effectLst/>
                  </a:rPr>
                  <a:t>). 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800" dirty="0">
                    <a:effectLst/>
                  </a:rPr>
                  <a:t>The term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4000" dirty="0">
                    <a:effectLst/>
                  </a:rPr>
                  <a:t> </a:t>
                </a:r>
                <a:r>
                  <a:rPr lang="en-US" sz="4800" dirty="0">
                    <a:effectLst/>
                  </a:rPr>
                  <a:t>is called a </a:t>
                </a:r>
                <a:r>
                  <a:rPr lang="en-US" sz="4800" b="1" dirty="0">
                    <a:effectLst/>
                  </a:rPr>
                  <a:t>penalty term </a:t>
                </a:r>
                <a:r>
                  <a:rPr lang="en-US" sz="4800" dirty="0">
                    <a:effectLst/>
                  </a:rPr>
                  <a:t>as it penalizes for introducing </a:t>
                </a:r>
                <a:r>
                  <a:rPr lang="en-US" sz="4800" b="1" dirty="0">
                    <a:effectLst/>
                  </a:rPr>
                  <a:t>too many parameters </a:t>
                </a:r>
                <a:r>
                  <a:rPr lang="en-US" sz="4800" dirty="0">
                    <a:effectLst/>
                  </a:rPr>
                  <a:t>into the model. 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45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90D2C06-0B52-498D-BC08-015921F5AB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00" y="1390785"/>
                <a:ext cx="16589434" cy="8904425"/>
              </a:xfrm>
              <a:prstGeom prst="rect">
                <a:avLst/>
              </a:prstGeom>
              <a:blipFill>
                <a:blip r:embed="rId11"/>
                <a:stretch>
                  <a:fillRect l="-1507" t="-1437" r="-1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013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7235834" y="9309708"/>
            <a:ext cx="8235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8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C4552FD6-6C3A-4895-AA72-AA97442B83FA}"/>
              </a:ext>
            </a:extLst>
          </p:cNvPr>
          <p:cNvSpPr/>
          <p:nvPr/>
        </p:nvSpPr>
        <p:spPr>
          <a:xfrm>
            <a:off x="579966" y="612420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DD4D90-F699-4F84-86E6-C5AE620D7C9E}"/>
              </a:ext>
            </a:extLst>
          </p:cNvPr>
          <p:cNvSpPr txBox="1"/>
          <p:nvPr/>
        </p:nvSpPr>
        <p:spPr>
          <a:xfrm>
            <a:off x="611342" y="2322169"/>
            <a:ext cx="1683845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b="1" dirty="0"/>
              <a:t>Decision trees </a:t>
            </a:r>
            <a:r>
              <a:rPr lang="en-US" sz="4500" dirty="0"/>
              <a:t>work for regression, binomial classification, and multinomial classification.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The </a:t>
            </a:r>
            <a:r>
              <a:rPr lang="en-US" sz="4500" b="1" dirty="0"/>
              <a:t>response variable</a:t>
            </a:r>
            <a:r>
              <a:rPr lang="en-US" sz="4500" dirty="0"/>
              <a:t> is called the </a:t>
            </a:r>
            <a:r>
              <a:rPr lang="en-US" sz="4500" b="1" dirty="0"/>
              <a:t>target variable </a:t>
            </a:r>
            <a:r>
              <a:rPr lang="en-US" sz="4500" dirty="0"/>
              <a:t>and </a:t>
            </a:r>
            <a:r>
              <a:rPr lang="en-US" sz="4500" b="1" dirty="0"/>
              <a:t>predictors </a:t>
            </a:r>
            <a:r>
              <a:rPr lang="en-US" sz="4500" dirty="0"/>
              <a:t>are termed </a:t>
            </a:r>
            <a:r>
              <a:rPr lang="en-US" sz="4500" b="1" dirty="0"/>
              <a:t>features</a:t>
            </a:r>
            <a:r>
              <a:rPr lang="en-US" sz="4500" dirty="0"/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A decision tree </a:t>
            </a:r>
            <a:r>
              <a:rPr lang="en-US" sz="4500" b="1" dirty="0"/>
              <a:t>partitions</a:t>
            </a:r>
            <a:r>
              <a:rPr lang="en-US" sz="4500" dirty="0"/>
              <a:t> the population into </a:t>
            </a:r>
            <a:r>
              <a:rPr lang="en-US" sz="4500" b="1" dirty="0"/>
              <a:t>homogeneous non-overlapping sets</a:t>
            </a:r>
            <a:r>
              <a:rPr lang="en-US" sz="4500" dirty="0"/>
              <a:t>, based on the </a:t>
            </a:r>
            <a:r>
              <a:rPr lang="en-US" sz="4500" b="1" dirty="0"/>
              <a:t>most significant features</a:t>
            </a:r>
            <a:r>
              <a:rPr lang="en-US" sz="4500" dirty="0"/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If a </a:t>
            </a:r>
            <a:r>
              <a:rPr lang="en-US" sz="4500" b="1" dirty="0"/>
              <a:t>full decision tree </a:t>
            </a:r>
            <a:r>
              <a:rPr lang="en-US" sz="4500" dirty="0"/>
              <a:t>is too complex, </a:t>
            </a:r>
            <a:r>
              <a:rPr lang="en-US" sz="4500" b="1" dirty="0"/>
              <a:t>pruning</a:t>
            </a:r>
            <a:r>
              <a:rPr lang="en-US" sz="4500" dirty="0"/>
              <a:t> is applied, reducing the number of splits and terminal nodes. 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6E29FD66-5795-4D00-B1B7-536C997A17E7}"/>
              </a:ext>
            </a:extLst>
          </p:cNvPr>
          <p:cNvSpPr txBox="1"/>
          <p:nvPr/>
        </p:nvSpPr>
        <p:spPr>
          <a:xfrm>
            <a:off x="914400" y="364345"/>
            <a:ext cx="10590775" cy="1003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1.   Decision Tree (cont.)</a:t>
            </a:r>
          </a:p>
        </p:txBody>
      </p:sp>
    </p:spTree>
    <p:extLst>
      <p:ext uri="{BB962C8B-B14F-4D97-AF65-F5344CB8AC3E}">
        <p14:creationId xmlns:p14="http://schemas.microsoft.com/office/powerpoint/2010/main" val="267810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578275" y="-4494075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449429" y="249934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16400" y="9309708"/>
            <a:ext cx="1143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80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5BECEC0E-9B5A-487A-BE54-93BAEC486646}"/>
              </a:ext>
            </a:extLst>
          </p:cNvPr>
          <p:cNvSpPr/>
          <p:nvPr/>
        </p:nvSpPr>
        <p:spPr>
          <a:xfrm>
            <a:off x="646400" y="438651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D792EF64-AC8C-45D2-8371-1AD89D324118}"/>
              </a:ext>
            </a:extLst>
          </p:cNvPr>
          <p:cNvSpPr txBox="1"/>
          <p:nvPr/>
        </p:nvSpPr>
        <p:spPr>
          <a:xfrm>
            <a:off x="1039932" y="266700"/>
            <a:ext cx="12748488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8.   Change-point Detection (cont.)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0D2C06-0B52-498D-BC08-015921F5ABCC}"/>
              </a:ext>
            </a:extLst>
          </p:cNvPr>
          <p:cNvSpPr/>
          <p:nvPr/>
        </p:nvSpPr>
        <p:spPr>
          <a:xfrm>
            <a:off x="646400" y="2057300"/>
            <a:ext cx="16589434" cy="6478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500" b="1" dirty="0"/>
              <a:t>Historical Note.</a:t>
            </a:r>
          </a:p>
          <a:p>
            <a:endParaRPr lang="en-US" sz="1000" b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The pioneering work in the field of </a:t>
            </a:r>
            <a:r>
              <a:rPr lang="en-US" sz="4500" b="1" dirty="0"/>
              <a:t>change-point detection </a:t>
            </a:r>
            <a:r>
              <a:rPr lang="en-US" sz="4500" dirty="0"/>
              <a:t>is</a:t>
            </a:r>
          </a:p>
          <a:p>
            <a:r>
              <a:rPr lang="en-US" sz="4500" dirty="0"/>
              <a:t>      the book “Detection of Abrupt Changes - Theory and Application” </a:t>
            </a:r>
          </a:p>
          <a:p>
            <a:r>
              <a:rPr lang="en-US" sz="4500" dirty="0"/>
              <a:t>      by </a:t>
            </a:r>
            <a:r>
              <a:rPr lang="en-US" sz="4500" b="1" dirty="0"/>
              <a:t>Michèle </a:t>
            </a:r>
            <a:r>
              <a:rPr lang="en-US" sz="4500" b="1" dirty="0" err="1"/>
              <a:t>Basseville</a:t>
            </a:r>
            <a:r>
              <a:rPr lang="en-US" sz="4500" b="1" dirty="0"/>
              <a:t> </a:t>
            </a:r>
            <a:r>
              <a:rPr lang="en-US" sz="4500" dirty="0"/>
              <a:t>and </a:t>
            </a:r>
            <a:r>
              <a:rPr lang="en-US" sz="4500" b="1" dirty="0"/>
              <a:t>Igor </a:t>
            </a:r>
            <a:r>
              <a:rPr lang="en-US" sz="4500" b="1" dirty="0" err="1"/>
              <a:t>Nikiforov</a:t>
            </a:r>
            <a:r>
              <a:rPr lang="en-US" sz="4500" dirty="0"/>
              <a:t>, Prentice-Hall, Inc., 1993. </a:t>
            </a:r>
          </a:p>
          <a:p>
            <a:endParaRPr lang="en-US" sz="45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The </a:t>
            </a:r>
            <a:r>
              <a:rPr lang="en-US" sz="4500" b="1" dirty="0"/>
              <a:t>AIC criterion </a:t>
            </a:r>
            <a:r>
              <a:rPr lang="en-US" sz="4500" dirty="0"/>
              <a:t>was introduced by </a:t>
            </a:r>
            <a:r>
              <a:rPr lang="en-US" sz="4500" b="1" dirty="0" err="1"/>
              <a:t>Hirotugu</a:t>
            </a:r>
            <a:r>
              <a:rPr lang="en-US" sz="4500" b="1" dirty="0"/>
              <a:t> Akaike </a:t>
            </a:r>
            <a:r>
              <a:rPr lang="en-US" sz="4500" dirty="0"/>
              <a:t>(1927 –2009) in 1974 in his article “A new look at the statistical model identification”. </a:t>
            </a:r>
            <a:r>
              <a:rPr lang="en-US" sz="4500" i="1" dirty="0"/>
              <a:t>IEEE Transactions on Automatic Control</a:t>
            </a:r>
            <a:r>
              <a:rPr lang="en-US" sz="4500" dirty="0"/>
              <a:t>, 19 (6): 716 -723. </a:t>
            </a:r>
          </a:p>
        </p:txBody>
      </p:sp>
    </p:spTree>
    <p:extLst>
      <p:ext uri="{BB962C8B-B14F-4D97-AF65-F5344CB8AC3E}">
        <p14:creationId xmlns:p14="http://schemas.microsoft.com/office/powerpoint/2010/main" val="288735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578275" y="-4494075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449429" y="249934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81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5BECEC0E-9B5A-487A-BE54-93BAEC486646}"/>
              </a:ext>
            </a:extLst>
          </p:cNvPr>
          <p:cNvSpPr/>
          <p:nvPr/>
        </p:nvSpPr>
        <p:spPr>
          <a:xfrm>
            <a:off x="646400" y="438651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D792EF64-AC8C-45D2-8371-1AD89D324118}"/>
              </a:ext>
            </a:extLst>
          </p:cNvPr>
          <p:cNvSpPr txBox="1"/>
          <p:nvPr/>
        </p:nvSpPr>
        <p:spPr>
          <a:xfrm>
            <a:off x="1039932" y="266700"/>
            <a:ext cx="14428668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8.   Change-point Detection – Coding Example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0DEDF5-4537-416D-8674-11ECFB26BB77}"/>
              </a:ext>
            </a:extLst>
          </p:cNvPr>
          <p:cNvSpPr txBox="1"/>
          <p:nvPr/>
        </p:nvSpPr>
        <p:spPr>
          <a:xfrm>
            <a:off x="1021921" y="2358058"/>
            <a:ext cx="1678708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/>
              <a:t>We apply the change-point detection methodology to daily closing Tesla stock prices between 6/30/2010 and 5/9/2024, a total of 3,489 observations. These historical data were downloaded from </a:t>
            </a:r>
            <a:r>
              <a:rPr lang="en-US" sz="4500" b="1" dirty="0"/>
              <a:t>https://yahoofinance.com.</a:t>
            </a:r>
          </a:p>
          <a:p>
            <a:endParaRPr lang="en-US" sz="2400" dirty="0"/>
          </a:p>
        </p:txBody>
      </p:sp>
      <p:pic>
        <p:nvPicPr>
          <p:cNvPr id="11" name="Picture 2" descr="https://media.vlpt.us/images/yeon2zzang/post/ad2beec7-61fd-4de7-9dda-77d8ea88f48e/R%20icon.png?w=768">
            <a:extLst>
              <a:ext uri="{FF2B5EF4-FFF2-40B4-BE49-F238E27FC236}">
                <a16:creationId xmlns:a16="http://schemas.microsoft.com/office/drawing/2014/main" id="{CAE8127D-30B3-49F2-9ACE-A3B774AC0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42" y="5124796"/>
            <a:ext cx="5760540" cy="324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D60E17-07EE-42F3-BCDE-DA8D47B13A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44600" y="5143500"/>
            <a:ext cx="2837983" cy="283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578275" y="-4494075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449429" y="249934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26658" y="9309708"/>
            <a:ext cx="11327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82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D4437BCE-8A1F-4D41-AC06-ECC36D4B140B}"/>
              </a:ext>
            </a:extLst>
          </p:cNvPr>
          <p:cNvSpPr/>
          <p:nvPr/>
        </p:nvSpPr>
        <p:spPr>
          <a:xfrm>
            <a:off x="959680" y="678267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041E35AE-400C-47FA-AD9A-1614CAD04751}"/>
              </a:ext>
            </a:extLst>
          </p:cNvPr>
          <p:cNvSpPr txBox="1"/>
          <p:nvPr/>
        </p:nvSpPr>
        <p:spPr>
          <a:xfrm>
            <a:off x="1124287" y="569167"/>
            <a:ext cx="12748488" cy="1095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7499" dirty="0">
                <a:latin typeface="Raleway Heavy"/>
              </a:rPr>
              <a:t>9. Anomaly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7F78F02-9B8B-4509-B78A-45D3AD7DA55F}"/>
                  </a:ext>
                </a:extLst>
              </p:cNvPr>
              <p:cNvSpPr txBox="1"/>
              <p:nvPr/>
            </p:nvSpPr>
            <p:spPr>
              <a:xfrm>
                <a:off x="741338" y="1773952"/>
                <a:ext cx="16185320" cy="7471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b="1" dirty="0"/>
                  <a:t>Anomalies</a:t>
                </a:r>
                <a:r>
                  <a:rPr lang="en-US" sz="4500" dirty="0"/>
                  <a:t> of a </a:t>
                </a:r>
                <a:r>
                  <a:rPr lang="en-US" sz="4500" b="1" dirty="0"/>
                  <a:t>time series data </a:t>
                </a:r>
                <a:r>
                  <a:rPr lang="en-US" sz="4500" dirty="0"/>
                  <a:t>can be defined as </a:t>
                </a:r>
                <a:r>
                  <a:rPr lang="en-US" sz="4500" b="1" dirty="0"/>
                  <a:t>outliers</a:t>
                </a:r>
                <a:r>
                  <a:rPr lang="en-US" sz="4500" dirty="0"/>
                  <a:t> of the </a:t>
                </a:r>
                <a:r>
                  <a:rPr lang="en-US" sz="4500" b="1" dirty="0"/>
                  <a:t>remainders</a:t>
                </a:r>
                <a:r>
                  <a:rPr lang="en-US" sz="4500" dirty="0"/>
                  <a:t> once the </a:t>
                </a:r>
                <a:r>
                  <a:rPr lang="en-US" sz="4500" b="1" dirty="0"/>
                  <a:t>linear trend </a:t>
                </a:r>
                <a:r>
                  <a:rPr lang="en-US" sz="4500" dirty="0"/>
                  <a:t>and </a:t>
                </a:r>
                <a:r>
                  <a:rPr lang="en-US" sz="4500" b="1" dirty="0"/>
                  <a:t>seasonal periodicity </a:t>
                </a:r>
                <a:r>
                  <a:rPr lang="en-US" sz="4500" dirty="0"/>
                  <a:t>are taken into account.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The </a:t>
                </a:r>
                <a:r>
                  <a:rPr lang="en-US" sz="4500" b="1" dirty="0"/>
                  <a:t>outliers</a:t>
                </a:r>
                <a:r>
                  <a:rPr lang="en-US" sz="4500" dirty="0"/>
                  <a:t> are determined as observations lying below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45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4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4500" i="1">
                        <a:latin typeface="Cambria Math" panose="02040503050406030204" pitchFamily="18" charset="0"/>
                      </a:rPr>
                      <m:t>𝐼𝑄𝑅</m:t>
                    </m:r>
                  </m:oMath>
                </a14:m>
                <a:r>
                  <a:rPr lang="en-US" sz="4500" dirty="0"/>
                  <a:t> or above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500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4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4500" i="1">
                        <a:latin typeface="Cambria Math" panose="02040503050406030204" pitchFamily="18" charset="0"/>
                      </a:rPr>
                      <m:t>𝐼𝑄𝑅</m:t>
                    </m:r>
                  </m:oMath>
                </a14:m>
                <a:r>
                  <a:rPr lang="en-US" sz="45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4500" dirty="0"/>
                  <a:t> is the </a:t>
                </a:r>
                <a:r>
                  <a:rPr lang="en-US" sz="4500" b="1" dirty="0"/>
                  <a:t>first quartile </a:t>
                </a:r>
                <a:r>
                  <a:rPr lang="en-US" sz="4500" dirty="0"/>
                  <a:t>(</a:t>
                </a:r>
                <a:r>
                  <a:rPr lang="en-US" sz="4500" b="1" dirty="0"/>
                  <a:t>25th percentile</a:t>
                </a:r>
                <a:r>
                  <a:rPr lang="en-US" sz="4500" dirty="0"/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4500" dirty="0"/>
                  <a:t> is the </a:t>
                </a:r>
                <a:r>
                  <a:rPr lang="en-US" sz="4500" b="1" dirty="0"/>
                  <a:t>third quartile </a:t>
                </a:r>
                <a:r>
                  <a:rPr lang="en-US" sz="4500" dirty="0"/>
                  <a:t>(</a:t>
                </a:r>
                <a:r>
                  <a:rPr lang="en-US" sz="4500" b="1" dirty="0"/>
                  <a:t>75th percentile</a:t>
                </a:r>
                <a:r>
                  <a:rPr lang="en-US" sz="4500" dirty="0"/>
                  <a:t>), and the </a:t>
                </a:r>
                <a:r>
                  <a:rPr lang="en-US" sz="4500" b="1" dirty="0"/>
                  <a:t>interquartile range </a:t>
                </a:r>
                <a:r>
                  <a:rPr lang="en-US" sz="4500" dirty="0"/>
                  <a:t>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𝐼𝑄𝑅</m:t>
                        </m:r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45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45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500" dirty="0"/>
                  <a:t>.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/>
                  <a:t>More generally, in R, outliers are defined as values that lie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5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500" i="1" dirty="0" smtClean="0">
                            <a:latin typeface="Cambria Math" panose="02040503050406030204" pitchFamily="18" charset="0"/>
                          </a:rPr>
                          <m:t>0.15</m:t>
                        </m:r>
                      </m:num>
                      <m:den>
                        <m:r>
                          <a:rPr lang="en-US" sz="45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den>
                    </m:f>
                    <m:r>
                      <a:rPr lang="en-US" sz="45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45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𝐼𝑄𝑅</m:t>
                    </m:r>
                  </m:oMath>
                </a14:m>
                <a:r>
                  <a:rPr lang="en-US" sz="4500" dirty="0"/>
                  <a:t> distance away from the </a:t>
                </a:r>
                <a:r>
                  <a:rPr lang="en-US" sz="4500" b="1" dirty="0"/>
                  <a:t>quartiles</a:t>
                </a:r>
                <a:r>
                  <a:rPr lang="en-US" sz="4500" dirty="0"/>
                  <a:t>. The default value of </a:t>
                </a:r>
                <a:br>
                  <a:rPr lang="en-US" sz="4500" dirty="0"/>
                </a:br>
                <a:r>
                  <a:rPr lang="en-US" sz="4500" dirty="0"/>
                  <a:t> </a:t>
                </a:r>
                <a14:m>
                  <m:oMath xmlns:m="http://schemas.openxmlformats.org/officeDocument/2006/math">
                    <m:r>
                      <a:rPr lang="en-US" sz="4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4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sz="4500" dirty="0"/>
                  <a:t>, thus resulting in the multiplicative constant of 3.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7F78F02-9B8B-4509-B78A-45D3AD7D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338" y="1773952"/>
                <a:ext cx="16185320" cy="7471469"/>
              </a:xfrm>
              <a:prstGeom prst="rect">
                <a:avLst/>
              </a:prstGeom>
              <a:blipFill>
                <a:blip r:embed="rId11"/>
                <a:stretch>
                  <a:fillRect l="-1431" t="-1713" r="-678" b="-3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516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578275" y="-4494075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449429" y="249934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992600" y="9309708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83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5BECEC0E-9B5A-487A-BE54-93BAEC486646}"/>
              </a:ext>
            </a:extLst>
          </p:cNvPr>
          <p:cNvSpPr/>
          <p:nvPr/>
        </p:nvSpPr>
        <p:spPr>
          <a:xfrm>
            <a:off x="646400" y="438651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D792EF64-AC8C-45D2-8371-1AD89D324118}"/>
              </a:ext>
            </a:extLst>
          </p:cNvPr>
          <p:cNvSpPr txBox="1"/>
          <p:nvPr/>
        </p:nvSpPr>
        <p:spPr>
          <a:xfrm>
            <a:off x="1039932" y="266700"/>
            <a:ext cx="14428668" cy="100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9.   Anomaly Detection – Coding Example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0DEDF5-4537-416D-8674-11ECFB26BB77}"/>
              </a:ext>
            </a:extLst>
          </p:cNvPr>
          <p:cNvSpPr txBox="1"/>
          <p:nvPr/>
        </p:nvSpPr>
        <p:spPr>
          <a:xfrm>
            <a:off x="2590800" y="3285607"/>
            <a:ext cx="1383707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/>
              <a:t>We apply the anomaly detection methodology to daily closing Tesla stock prices between 6/30/2010 and 5/9/2024.</a:t>
            </a:r>
            <a:endParaRPr lang="en-US" sz="2400" dirty="0"/>
          </a:p>
        </p:txBody>
      </p:sp>
      <p:pic>
        <p:nvPicPr>
          <p:cNvPr id="11" name="Picture 2" descr="https://media.vlpt.us/images/yeon2zzang/post/ad2beec7-61fd-4de7-9dda-77d8ea88f48e/R%20icon.png?w=768">
            <a:extLst>
              <a:ext uri="{FF2B5EF4-FFF2-40B4-BE49-F238E27FC236}">
                <a16:creationId xmlns:a16="http://schemas.microsoft.com/office/drawing/2014/main" id="{CAE8127D-30B3-49F2-9ACE-A3B774AC0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0" y="2857500"/>
            <a:ext cx="5760540" cy="324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D60E17-07EE-42F3-BCDE-DA8D47B13A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341215" y="3058660"/>
            <a:ext cx="2837983" cy="283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46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578275" y="-4494075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449429" y="249934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6840200" y="9309708"/>
            <a:ext cx="1219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84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6C788C70-156F-4305-8D0E-14DCEC91F65D}"/>
              </a:ext>
            </a:extLst>
          </p:cNvPr>
          <p:cNvSpPr/>
          <p:nvPr/>
        </p:nvSpPr>
        <p:spPr>
          <a:xfrm>
            <a:off x="1143000" y="564067"/>
            <a:ext cx="1295400" cy="1154162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F07414D7-20BE-4B58-AB66-27FFB442E796}"/>
              </a:ext>
            </a:extLst>
          </p:cNvPr>
          <p:cNvSpPr txBox="1"/>
          <p:nvPr/>
        </p:nvSpPr>
        <p:spPr>
          <a:xfrm>
            <a:off x="1295400" y="457758"/>
            <a:ext cx="1603292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7500" dirty="0">
                <a:latin typeface="Raleway Heavy"/>
              </a:rPr>
              <a:t>10. Natural Language Processing</a:t>
            </a:r>
          </a:p>
        </p:txBody>
      </p:sp>
      <p:pic>
        <p:nvPicPr>
          <p:cNvPr id="10" name="Picture 2" descr="https://media.vlpt.us/images/yeon2zzang/post/ad2beec7-61fd-4de7-9dda-77d8ea88f48e/R%20icon.png?w=768">
            <a:extLst>
              <a:ext uri="{FF2B5EF4-FFF2-40B4-BE49-F238E27FC236}">
                <a16:creationId xmlns:a16="http://schemas.microsoft.com/office/drawing/2014/main" id="{0EC99790-EBF6-48A2-8ABD-256ABA4FF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870" y="4038679"/>
            <a:ext cx="5760540" cy="324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06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slideegg.com/image/catalog/42463-thank%20you%20slide-thank%20you.png">
            <a:extLst>
              <a:ext uri="{FF2B5EF4-FFF2-40B4-BE49-F238E27FC236}">
                <a16:creationId xmlns:a16="http://schemas.microsoft.com/office/drawing/2014/main" id="{036AFE70-4840-4998-B74D-241D546A4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4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29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24848">
            <a:off x="15121075" y="-4149818"/>
            <a:ext cx="7419308" cy="8988149"/>
          </a:xfrm>
          <a:custGeom>
            <a:avLst/>
            <a:gdLst/>
            <a:ahLst/>
            <a:cxnLst/>
            <a:rect l="l" t="t" r="r" b="b"/>
            <a:pathLst>
              <a:path w="7419308" h="8988149">
                <a:moveTo>
                  <a:pt x="0" y="0"/>
                </a:moveTo>
                <a:lnTo>
                  <a:pt x="7419308" y="0"/>
                </a:lnTo>
                <a:lnTo>
                  <a:pt x="7419308" y="8988148"/>
                </a:lnTo>
                <a:lnTo>
                  <a:pt x="0" y="898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260797">
            <a:off x="14020798" y="231279"/>
            <a:ext cx="7315200" cy="3551197"/>
          </a:xfrm>
          <a:custGeom>
            <a:avLst/>
            <a:gdLst/>
            <a:ahLst/>
            <a:cxnLst/>
            <a:rect l="l" t="t" r="r" b="b"/>
            <a:pathLst>
              <a:path w="7315200" h="3551197">
                <a:moveTo>
                  <a:pt x="0" y="0"/>
                </a:moveTo>
                <a:lnTo>
                  <a:pt x="7315200" y="0"/>
                </a:lnTo>
                <a:lnTo>
                  <a:pt x="7315200" y="3551197"/>
                </a:lnTo>
                <a:lnTo>
                  <a:pt x="0" y="355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973DA7FA-F278-4803-B399-2E09EE01B1D1}"/>
              </a:ext>
            </a:extLst>
          </p:cNvPr>
          <p:cNvSpPr/>
          <p:nvPr/>
        </p:nvSpPr>
        <p:spPr>
          <a:xfrm>
            <a:off x="15915305" y="8677644"/>
            <a:ext cx="3526189" cy="3526189"/>
          </a:xfrm>
          <a:custGeom>
            <a:avLst/>
            <a:gdLst/>
            <a:ahLst/>
            <a:cxnLst/>
            <a:rect l="l" t="t" r="r" b="b"/>
            <a:pathLst>
              <a:path w="3526189" h="3526189">
                <a:moveTo>
                  <a:pt x="0" y="0"/>
                </a:moveTo>
                <a:lnTo>
                  <a:pt x="3526189" y="0"/>
                </a:lnTo>
                <a:lnTo>
                  <a:pt x="3526189" y="3526189"/>
                </a:lnTo>
                <a:lnTo>
                  <a:pt x="0" y="352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E9C15-DA9C-434F-907C-C1EC52FE1CBD}"/>
              </a:ext>
            </a:extLst>
          </p:cNvPr>
          <p:cNvSpPr txBox="1"/>
          <p:nvPr/>
        </p:nvSpPr>
        <p:spPr>
          <a:xfrm>
            <a:off x="17235834" y="9309708"/>
            <a:ext cx="8235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9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C4552FD6-6C3A-4895-AA72-AA97442B83FA}"/>
              </a:ext>
            </a:extLst>
          </p:cNvPr>
          <p:cNvSpPr/>
          <p:nvPr/>
        </p:nvSpPr>
        <p:spPr>
          <a:xfrm>
            <a:off x="533400" y="551808"/>
            <a:ext cx="957885" cy="986585"/>
          </a:xfrm>
          <a:custGeom>
            <a:avLst/>
            <a:gdLst/>
            <a:ahLst/>
            <a:cxnLst/>
            <a:rect l="l" t="t" r="r" b="b"/>
            <a:pathLst>
              <a:path w="957885" h="986585">
                <a:moveTo>
                  <a:pt x="0" y="0"/>
                </a:moveTo>
                <a:lnTo>
                  <a:pt x="957884" y="0"/>
                </a:lnTo>
                <a:lnTo>
                  <a:pt x="957884" y="986585"/>
                </a:lnTo>
                <a:lnTo>
                  <a:pt x="0" y="986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lum bright="70000" contrast="-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DD4D90-F699-4F84-86E6-C5AE620D7C9E}"/>
              </a:ext>
            </a:extLst>
          </p:cNvPr>
          <p:cNvSpPr txBox="1"/>
          <p:nvPr/>
        </p:nvSpPr>
        <p:spPr>
          <a:xfrm>
            <a:off x="960231" y="2519705"/>
            <a:ext cx="16838457" cy="524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When fitting a model, it is customary to split the original data set randomly into a </a:t>
            </a:r>
            <a:r>
              <a:rPr lang="en-US" sz="4500" b="1" dirty="0"/>
              <a:t>training set</a:t>
            </a:r>
            <a:r>
              <a:rPr lang="en-US" sz="4500" dirty="0"/>
              <a:t> (70% or 80% of the data rows) and a </a:t>
            </a:r>
            <a:r>
              <a:rPr lang="en-US" sz="4500" b="1" dirty="0"/>
              <a:t>testing set</a:t>
            </a:r>
            <a:r>
              <a:rPr lang="en-US" sz="4500" dirty="0"/>
              <a:t> (remaining 30% or 20% of the rows).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Then the model is developed on the </a:t>
            </a:r>
            <a:r>
              <a:rPr lang="en-US" sz="4500" b="1" dirty="0"/>
              <a:t>training set</a:t>
            </a:r>
            <a:r>
              <a:rPr lang="en-US" sz="4500" dirty="0"/>
              <a:t> and is used to </a:t>
            </a:r>
            <a:r>
              <a:rPr lang="en-US" sz="4500" b="1" dirty="0"/>
              <a:t>predict</a:t>
            </a:r>
            <a:r>
              <a:rPr lang="en-US" sz="4500" dirty="0"/>
              <a:t> values for the </a:t>
            </a:r>
            <a:r>
              <a:rPr lang="en-US" sz="4500" b="1" dirty="0"/>
              <a:t>testing set</a:t>
            </a:r>
            <a:r>
              <a:rPr lang="en-US" sz="4500" dirty="0"/>
              <a:t>.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/>
              <a:t>The </a:t>
            </a:r>
            <a:r>
              <a:rPr lang="en-US" sz="4500" b="1" dirty="0"/>
              <a:t>accuracy of prediction </a:t>
            </a:r>
            <a:r>
              <a:rPr lang="en-US" sz="4500" dirty="0"/>
              <a:t>is computed as a measure of the </a:t>
            </a:r>
            <a:r>
              <a:rPr lang="en-US" sz="4500" b="1" dirty="0"/>
              <a:t>goodness-of-fit </a:t>
            </a:r>
            <a:r>
              <a:rPr lang="en-US" sz="4500" dirty="0"/>
              <a:t>of the model. 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6E29FD66-5795-4D00-B1B7-536C997A17E7}"/>
              </a:ext>
            </a:extLst>
          </p:cNvPr>
          <p:cNvSpPr txBox="1"/>
          <p:nvPr/>
        </p:nvSpPr>
        <p:spPr>
          <a:xfrm>
            <a:off x="924209" y="319917"/>
            <a:ext cx="10590775" cy="1003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4500" dirty="0">
                <a:latin typeface="Raleway Heavy"/>
              </a:rPr>
              <a:t>1.   Decision Tree (cont.)</a:t>
            </a:r>
          </a:p>
        </p:txBody>
      </p:sp>
    </p:spTree>
    <p:extLst>
      <p:ext uri="{BB962C8B-B14F-4D97-AF65-F5344CB8AC3E}">
        <p14:creationId xmlns:p14="http://schemas.microsoft.com/office/powerpoint/2010/main" val="273909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3664</TotalTime>
  <Words>5936</Words>
  <Application>Microsoft Office PowerPoint</Application>
  <PresentationFormat>Custom</PresentationFormat>
  <Paragraphs>640</Paragraphs>
  <Slides>85</Slides>
  <Notes>85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6" baseType="lpstr">
      <vt:lpstr>Calibri</vt:lpstr>
      <vt:lpstr>Arial</vt:lpstr>
      <vt:lpstr>Raleway Heavy</vt:lpstr>
      <vt:lpstr>Open Sauce</vt:lpstr>
      <vt:lpstr>F33</vt:lpstr>
      <vt:lpstr>CMMI12</vt:lpstr>
      <vt:lpstr>Wingdings</vt:lpstr>
      <vt:lpstr>F29</vt:lpstr>
      <vt:lpstr>新細明體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and Blue Lung Cancer Awareness Presentation 副本</dc:title>
  <cp:lastModifiedBy>Olga Korosteleva</cp:lastModifiedBy>
  <cp:revision>206</cp:revision>
  <cp:lastPrinted>2024-05-25T08:04:17Z</cp:lastPrinted>
  <dcterms:created xsi:type="dcterms:W3CDTF">2006-08-16T00:00:00Z</dcterms:created>
  <dcterms:modified xsi:type="dcterms:W3CDTF">2024-05-26T07:32:48Z</dcterms:modified>
  <dc:identifier>DAGDlSzQXNE</dc:identifier>
</cp:coreProperties>
</file>